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08"/>
  </p:notesMasterIdLst>
  <p:sldIdLst>
    <p:sldId id="270" r:id="rId2"/>
    <p:sldId id="714" r:id="rId3"/>
    <p:sldId id="799" r:id="rId4"/>
    <p:sldId id="809" r:id="rId5"/>
    <p:sldId id="800" r:id="rId6"/>
    <p:sldId id="801" r:id="rId7"/>
    <p:sldId id="849" r:id="rId8"/>
    <p:sldId id="802" r:id="rId9"/>
    <p:sldId id="803" r:id="rId10"/>
    <p:sldId id="804" r:id="rId11"/>
    <p:sldId id="805" r:id="rId12"/>
    <p:sldId id="797" r:id="rId13"/>
    <p:sldId id="816" r:id="rId14"/>
    <p:sldId id="806" r:id="rId15"/>
    <p:sldId id="810" r:id="rId16"/>
    <p:sldId id="811" r:id="rId17"/>
    <p:sldId id="820" r:id="rId18"/>
    <p:sldId id="821" r:id="rId19"/>
    <p:sldId id="890" r:id="rId20"/>
    <p:sldId id="891" r:id="rId21"/>
    <p:sldId id="892" r:id="rId22"/>
    <p:sldId id="893" r:id="rId23"/>
    <p:sldId id="894" r:id="rId24"/>
    <p:sldId id="895" r:id="rId25"/>
    <p:sldId id="896" r:id="rId26"/>
    <p:sldId id="822" r:id="rId27"/>
    <p:sldId id="846" r:id="rId28"/>
    <p:sldId id="823" r:id="rId29"/>
    <p:sldId id="848" r:id="rId30"/>
    <p:sldId id="847" r:id="rId31"/>
    <p:sldId id="824" r:id="rId32"/>
    <p:sldId id="840" r:id="rId33"/>
    <p:sldId id="825" r:id="rId34"/>
    <p:sldId id="845" r:id="rId35"/>
    <p:sldId id="844" r:id="rId36"/>
    <p:sldId id="826" r:id="rId37"/>
    <p:sldId id="841" r:id="rId38"/>
    <p:sldId id="827" r:id="rId39"/>
    <p:sldId id="828" r:id="rId40"/>
    <p:sldId id="842" r:id="rId41"/>
    <p:sldId id="829" r:id="rId42"/>
    <p:sldId id="830" r:id="rId43"/>
    <p:sldId id="843" r:id="rId44"/>
    <p:sldId id="899" r:id="rId45"/>
    <p:sldId id="900" r:id="rId46"/>
    <p:sldId id="903" r:id="rId47"/>
    <p:sldId id="852" r:id="rId48"/>
    <p:sldId id="851" r:id="rId49"/>
    <p:sldId id="831" r:id="rId50"/>
    <p:sldId id="832" r:id="rId51"/>
    <p:sldId id="856" r:id="rId52"/>
    <p:sldId id="854" r:id="rId53"/>
    <p:sldId id="853" r:id="rId54"/>
    <p:sldId id="857" r:id="rId55"/>
    <p:sldId id="855" r:id="rId56"/>
    <p:sldId id="860" r:id="rId57"/>
    <p:sldId id="833" r:id="rId58"/>
    <p:sldId id="838" r:id="rId59"/>
    <p:sldId id="866" r:id="rId60"/>
    <p:sldId id="869" r:id="rId61"/>
    <p:sldId id="863" r:id="rId62"/>
    <p:sldId id="870" r:id="rId63"/>
    <p:sldId id="867" r:id="rId64"/>
    <p:sldId id="871" r:id="rId65"/>
    <p:sldId id="897" r:id="rId66"/>
    <p:sldId id="839" r:id="rId67"/>
    <p:sldId id="798" r:id="rId68"/>
    <p:sldId id="881" r:id="rId69"/>
    <p:sldId id="880" r:id="rId70"/>
    <p:sldId id="868" r:id="rId71"/>
    <p:sldId id="879" r:id="rId72"/>
    <p:sldId id="865" r:id="rId73"/>
    <p:sldId id="878" r:id="rId74"/>
    <p:sldId id="877" r:id="rId75"/>
    <p:sldId id="864" r:id="rId76"/>
    <p:sldId id="872" r:id="rId77"/>
    <p:sldId id="876" r:id="rId78"/>
    <p:sldId id="887" r:id="rId79"/>
    <p:sldId id="882" r:id="rId80"/>
    <p:sldId id="883" r:id="rId81"/>
    <p:sldId id="885" r:id="rId82"/>
    <p:sldId id="792" r:id="rId83"/>
    <p:sldId id="793" r:id="rId84"/>
    <p:sldId id="796" r:id="rId85"/>
    <p:sldId id="795" r:id="rId86"/>
    <p:sldId id="861" r:id="rId87"/>
    <p:sldId id="886" r:id="rId88"/>
    <p:sldId id="873" r:id="rId89"/>
    <p:sldId id="875" r:id="rId90"/>
    <p:sldId id="889" r:id="rId91"/>
    <p:sldId id="902" r:id="rId92"/>
    <p:sldId id="791" r:id="rId93"/>
    <p:sldId id="834" r:id="rId94"/>
    <p:sldId id="257" r:id="rId95"/>
    <p:sldId id="258" r:id="rId96"/>
    <p:sldId id="259" r:id="rId97"/>
    <p:sldId id="260" r:id="rId98"/>
    <p:sldId id="261" r:id="rId99"/>
    <p:sldId id="262" r:id="rId100"/>
    <p:sldId id="263" r:id="rId101"/>
    <p:sldId id="264" r:id="rId102"/>
    <p:sldId id="265" r:id="rId103"/>
    <p:sldId id="266" r:id="rId104"/>
    <p:sldId id="862" r:id="rId105"/>
    <p:sldId id="835" r:id="rId106"/>
    <p:sldId id="901" r:id="rId107"/>
  </p:sldIdLst>
  <p:sldSz cx="9144000" cy="6858000" type="screen4x3"/>
  <p:notesSz cx="6858000" cy="9144000"/>
  <p:custDataLst>
    <p:tags r:id="rId10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4CA1"/>
    <a:srgbClr val="013334"/>
    <a:srgbClr val="10069F"/>
    <a:srgbClr val="4E2A84"/>
    <a:srgbClr val="582E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27" autoAdjust="0"/>
    <p:restoredTop sz="94252" autoAdjust="0"/>
  </p:normalViewPr>
  <p:slideViewPr>
    <p:cSldViewPr>
      <p:cViewPr varScale="1">
        <p:scale>
          <a:sx n="88" d="100"/>
          <a:sy n="88" d="100"/>
        </p:scale>
        <p:origin x="1528" y="-33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gs" Target="tags/tag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820EC1E9-3956-4EC3-A0B7-F0068AB5DA72}"/>
    <pc:docChg chg="delSld modSld">
      <pc:chgData name="" userId="" providerId="" clId="Web-{820EC1E9-3956-4EC3-A0B7-F0068AB5DA72}" dt="2019-04-28T03:47:14.955" v="44"/>
      <pc:docMkLst>
        <pc:docMk/>
      </pc:docMkLst>
      <pc:sldChg chg="modSp">
        <pc:chgData name="" userId="" providerId="" clId="Web-{820EC1E9-3956-4EC3-A0B7-F0068AB5DA72}" dt="2019-04-28T03:43:20.969" v="39" actId="20577"/>
        <pc:sldMkLst>
          <pc:docMk/>
          <pc:sldMk cId="1940042906" sldId="270"/>
        </pc:sldMkLst>
        <pc:spChg chg="mod">
          <ac:chgData name="" userId="" providerId="" clId="Web-{820EC1E9-3956-4EC3-A0B7-F0068AB5DA72}" dt="2019-04-28T03:43:20.969" v="39" actId="20577"/>
          <ac:spMkLst>
            <pc:docMk/>
            <pc:sldMk cId="1940042906" sldId="270"/>
            <ac:spMk id="2" creationId="{415649E1-0182-6342-BE54-103E4D478F6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570D6A-FB49-A14C-9B03-21B3417100CD}" type="datetimeFigureOut">
              <a:rPr lang="en-US" smtClean="0"/>
              <a:t>6/25/19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CB6C83-B894-2740-9986-97D8BB6F6D98}" type="slidenum">
              <a:rPr lang="en-US" smtClean="0"/>
              <a:t>‹#›</a:t>
            </a:fld>
            <a:endParaRPr lang="en-US"/>
          </a:p>
        </p:txBody>
      </p:sp>
    </p:spTree>
    <p:extLst>
      <p:ext uri="{BB962C8B-B14F-4D97-AF65-F5344CB8AC3E}">
        <p14:creationId xmlns:p14="http://schemas.microsoft.com/office/powerpoint/2010/main" val="18016698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CB6C83-B894-2740-9986-97D8BB6F6D98}" type="slidenum">
              <a:rPr lang="en-US" smtClean="0"/>
              <a:t>32</a:t>
            </a:fld>
            <a:endParaRPr lang="en-US"/>
          </a:p>
        </p:txBody>
      </p:sp>
    </p:spTree>
    <p:extLst>
      <p:ext uri="{BB962C8B-B14F-4D97-AF65-F5344CB8AC3E}">
        <p14:creationId xmlns:p14="http://schemas.microsoft.com/office/powerpoint/2010/main" val="2684978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last argument in the sample function call to 1 and change the first argument of the </a:t>
            </a:r>
            <a:r>
              <a:rPr lang="en-US" dirty="0" err="1"/>
              <a:t>rnorm</a:t>
            </a:r>
            <a:r>
              <a:rPr lang="en-US" dirty="0"/>
              <a:t> call and change the limit in the for loop in the R code for this part.  </a:t>
            </a:r>
          </a:p>
        </p:txBody>
      </p:sp>
      <p:sp>
        <p:nvSpPr>
          <p:cNvPr id="4" name="Slide Number Placeholder 3"/>
          <p:cNvSpPr>
            <a:spLocks noGrp="1"/>
          </p:cNvSpPr>
          <p:nvPr>
            <p:ph type="sldNum" sz="quarter" idx="5"/>
          </p:nvPr>
        </p:nvSpPr>
        <p:spPr/>
        <p:txBody>
          <a:bodyPr/>
          <a:lstStyle/>
          <a:p>
            <a:fld id="{84CB6C83-B894-2740-9986-97D8BB6F6D98}" type="slidenum">
              <a:rPr lang="en-US" smtClean="0"/>
              <a:t>78</a:t>
            </a:fld>
            <a:endParaRPr lang="en-US"/>
          </a:p>
        </p:txBody>
      </p:sp>
    </p:spTree>
    <p:extLst>
      <p:ext uri="{BB962C8B-B14F-4D97-AF65-F5344CB8AC3E}">
        <p14:creationId xmlns:p14="http://schemas.microsoft.com/office/powerpoint/2010/main" val="2984491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last argument in the sample function call to 1 and change the first argument of the </a:t>
            </a:r>
            <a:r>
              <a:rPr lang="en-US" dirty="0" err="1"/>
              <a:t>rnorm</a:t>
            </a:r>
            <a:r>
              <a:rPr lang="en-US" dirty="0"/>
              <a:t> call and change the limit in the for loop in the R code for this part.  </a:t>
            </a:r>
          </a:p>
        </p:txBody>
      </p:sp>
      <p:sp>
        <p:nvSpPr>
          <p:cNvPr id="4" name="Slide Number Placeholder 3"/>
          <p:cNvSpPr>
            <a:spLocks noGrp="1"/>
          </p:cNvSpPr>
          <p:nvPr>
            <p:ph type="sldNum" sz="quarter" idx="5"/>
          </p:nvPr>
        </p:nvSpPr>
        <p:spPr/>
        <p:txBody>
          <a:bodyPr/>
          <a:lstStyle/>
          <a:p>
            <a:fld id="{84CB6C83-B894-2740-9986-97D8BB6F6D98}" type="slidenum">
              <a:rPr lang="en-US" smtClean="0"/>
              <a:t>79</a:t>
            </a:fld>
            <a:endParaRPr lang="en-US"/>
          </a:p>
        </p:txBody>
      </p:sp>
    </p:spTree>
    <p:extLst>
      <p:ext uri="{BB962C8B-B14F-4D97-AF65-F5344CB8AC3E}">
        <p14:creationId xmlns:p14="http://schemas.microsoft.com/office/powerpoint/2010/main" val="3022067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last argument in the sample function call to 1 and change the first argument of the </a:t>
            </a:r>
            <a:r>
              <a:rPr lang="en-US" dirty="0" err="1"/>
              <a:t>rnorm</a:t>
            </a:r>
            <a:r>
              <a:rPr lang="en-US" dirty="0"/>
              <a:t> call and change the limit in the for loop in the R code for this part.  </a:t>
            </a:r>
          </a:p>
        </p:txBody>
      </p:sp>
      <p:sp>
        <p:nvSpPr>
          <p:cNvPr id="4" name="Slide Number Placeholder 3"/>
          <p:cNvSpPr>
            <a:spLocks noGrp="1"/>
          </p:cNvSpPr>
          <p:nvPr>
            <p:ph type="sldNum" sz="quarter" idx="5"/>
          </p:nvPr>
        </p:nvSpPr>
        <p:spPr/>
        <p:txBody>
          <a:bodyPr/>
          <a:lstStyle/>
          <a:p>
            <a:fld id="{84CB6C83-B894-2740-9986-97D8BB6F6D98}" type="slidenum">
              <a:rPr lang="en-US" smtClean="0"/>
              <a:t>80</a:t>
            </a:fld>
            <a:endParaRPr lang="en-US"/>
          </a:p>
        </p:txBody>
      </p:sp>
    </p:spTree>
    <p:extLst>
      <p:ext uri="{BB962C8B-B14F-4D97-AF65-F5344CB8AC3E}">
        <p14:creationId xmlns:p14="http://schemas.microsoft.com/office/powerpoint/2010/main" val="32423905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828800"/>
            <a:ext cx="7772400" cy="900546"/>
          </a:xfrm>
        </p:spPr>
        <p:txBody>
          <a:bodyPr/>
          <a:lstStyle>
            <a:lvl1pPr algn="l">
              <a:defRPr/>
            </a:lvl1pPr>
          </a:lstStyle>
          <a:p>
            <a:r>
              <a:rPr lang="en-US" dirty="0"/>
              <a:t>Click To Edit Master Title Style</a:t>
            </a:r>
          </a:p>
        </p:txBody>
      </p:sp>
      <p:cxnSp>
        <p:nvCxnSpPr>
          <p:cNvPr id="8" name="Straight Connector 7"/>
          <p:cNvCxnSpPr/>
          <p:nvPr userDrawn="1"/>
        </p:nvCxnSpPr>
        <p:spPr>
          <a:xfrm>
            <a:off x="685800" y="28194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685800" y="2895600"/>
            <a:ext cx="77724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9"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413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0559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0" cap="none"/>
            </a:lvl1pPr>
          </a:lstStyle>
          <a:p>
            <a:r>
              <a:rPr lang="en-US" dirty="0"/>
              <a:t>Click To Edit Master Title Style</a:t>
            </a:r>
          </a:p>
        </p:txBody>
      </p:sp>
      <p:sp>
        <p:nvSpPr>
          <p:cNvPr id="3" name="Text Placeholder 2"/>
          <p:cNvSpPr>
            <a:spLocks noGrp="1"/>
          </p:cNvSpPr>
          <p:nvPr>
            <p:ph type="body" idx="1" hasCustomPrompt="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a:off x="722313" y="44069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338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0146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417638"/>
            <a:ext cx="4040188"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590800"/>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417638"/>
            <a:ext cx="4041775"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66981" y="2590800"/>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0042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739940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Horizontal Ru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3" name="Straight Connector 2"/>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855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792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pic>
        <p:nvPicPr>
          <p:cNvPr id="5" name="Picture 4" descr="C:\Users\njones\Dropbox (2U)\Work\Designing Slides\SMU\Design Brief\logo\logo_datasci_SMU.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71600" y="2778677"/>
            <a:ext cx="6503987" cy="574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9816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25796631"/>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Lst>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tiff"/><Relationship Id="rId4" Type="http://schemas.openxmlformats.org/officeDocument/2006/relationships/image" Target="../media/image5.tiff"/></Relationships>
</file>

<file path=ppt/slides/_rels/slide10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7.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6.tiff"/><Relationship Id="rId1" Type="http://schemas.openxmlformats.org/officeDocument/2006/relationships/slideLayout" Target="../slideLayouts/slideLayout2.xml"/><Relationship Id="rId5" Type="http://schemas.openxmlformats.org/officeDocument/2006/relationships/image" Target="../media/image330.png"/><Relationship Id="rId4" Type="http://schemas.openxmlformats.org/officeDocument/2006/relationships/image" Target="../media/image320.png"/></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tiff"/><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image" Target="../media/image40.tiff"/><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4.png"/><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tiff"/><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1.tiff"/></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1.tiff"/></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NULL"/></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8.png"/></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68.png"/></Relationships>
</file>

<file path=ppt/slides/_rels/slide7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8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82.xml.rels><?xml version="1.0" encoding="UTF-8" standalone="yes"?>
<Relationships xmlns="http://schemas.openxmlformats.org/package/2006/relationships"><Relationship Id="rId2" Type="http://schemas.openxmlformats.org/officeDocument/2006/relationships/image" Target="../media/image70.tif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tif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7.tif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tiff"/><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0.tiff"/></Relationships>
</file>

<file path=ppt/slides/_rels/slide91.xml.rels><?xml version="1.0" encoding="UTF-8" standalone="yes"?>
<Relationships xmlns="http://schemas.openxmlformats.org/package/2006/relationships"><Relationship Id="rId2" Type="http://schemas.openxmlformats.org/officeDocument/2006/relationships/image" Target="../media/image81.tif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540.png"/><Relationship Id="rId7"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88.png"/><Relationship Id="rId5" Type="http://schemas.openxmlformats.org/officeDocument/2006/relationships/image" Target="../media/image83.png"/><Relationship Id="rId10" Type="http://schemas.openxmlformats.org/officeDocument/2006/relationships/image" Target="../media/image600.png"/><Relationship Id="rId4" Type="http://schemas.openxmlformats.org/officeDocument/2006/relationships/image" Target="../media/image82.png"/><Relationship Id="rId9" Type="http://schemas.openxmlformats.org/officeDocument/2006/relationships/image" Target="../media/image590.png"/></Relationships>
</file>

<file path=ppt/slides/_rels/slide9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93.png"/></Relationships>
</file>

<file path=ppt/slides/_rels/slide9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3963" y="1828800"/>
            <a:ext cx="8612437" cy="900546"/>
          </a:xfrm>
        </p:spPr>
        <p:txBody>
          <a:bodyPr>
            <a:normAutofit fontScale="90000"/>
          </a:bodyPr>
          <a:lstStyle/>
          <a:p>
            <a:r>
              <a:rPr lang="en-US" sz="3600" dirty="0">
                <a:cs typeface="Arial"/>
              </a:rPr>
              <a:t>Unit 10: </a:t>
            </a:r>
            <a:br>
              <a:rPr lang="en-US" sz="3600" dirty="0"/>
            </a:br>
            <a:r>
              <a:rPr lang="en-US" sz="3600" dirty="0">
                <a:cs typeface="Arial"/>
              </a:rPr>
              <a:t>Regression</a:t>
            </a:r>
            <a:endParaRPr lang="en-US"/>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1940042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0A47-9ADD-464E-B9D9-05634A005FA1}"/>
              </a:ext>
            </a:extLst>
          </p:cNvPr>
          <p:cNvSpPr>
            <a:spLocks noGrp="1"/>
          </p:cNvSpPr>
          <p:nvPr>
            <p:ph type="title"/>
          </p:nvPr>
        </p:nvSpPr>
        <p:spPr/>
        <p:txBody>
          <a:bodyPr/>
          <a:lstStyle/>
          <a:p>
            <a:r>
              <a:rPr lang="en-US" dirty="0"/>
              <a:t>First Two Assumptions</a:t>
            </a:r>
          </a:p>
        </p:txBody>
      </p:sp>
      <p:cxnSp>
        <p:nvCxnSpPr>
          <p:cNvPr id="5" name="Straight Connector 4">
            <a:extLst>
              <a:ext uri="{FF2B5EF4-FFF2-40B4-BE49-F238E27FC236}">
                <a16:creationId xmlns:a16="http://schemas.microsoft.com/office/drawing/2014/main" id="{7B617098-FBC4-754D-8A86-7CDEF6190ED9}"/>
              </a:ext>
            </a:extLst>
          </p:cNvPr>
          <p:cNvCxnSpPr/>
          <p:nvPr/>
        </p:nvCxnSpPr>
        <p:spPr>
          <a:xfrm>
            <a:off x="609601" y="2133600"/>
            <a:ext cx="0" cy="419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120536-2668-904E-931E-4110909F40A2}"/>
              </a:ext>
            </a:extLst>
          </p:cNvPr>
          <p:cNvCxnSpPr>
            <a:cxnSpLocks/>
          </p:cNvCxnSpPr>
          <p:nvPr/>
        </p:nvCxnSpPr>
        <p:spPr>
          <a:xfrm flipH="1">
            <a:off x="304801" y="6096000"/>
            <a:ext cx="6019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C4B3B5-AF50-AA43-BFCC-1AD3C84EADDF}"/>
              </a:ext>
            </a:extLst>
          </p:cNvPr>
          <p:cNvSpPr txBox="1"/>
          <p:nvPr/>
        </p:nvSpPr>
        <p:spPr>
          <a:xfrm>
            <a:off x="1981201" y="6248400"/>
            <a:ext cx="1981200" cy="381000"/>
          </a:xfrm>
          <a:prstGeom prst="rect">
            <a:avLst/>
          </a:prstGeom>
          <a:noFill/>
        </p:spPr>
        <p:txBody>
          <a:bodyPr wrap="square" rtlCol="0">
            <a:spAutoFit/>
          </a:bodyPr>
          <a:lstStyle/>
          <a:p>
            <a:pPr algn="ctr"/>
            <a:r>
              <a:rPr lang="en-US" dirty="0"/>
              <a:t>Weight</a:t>
            </a:r>
          </a:p>
        </p:txBody>
      </p:sp>
      <p:sp>
        <p:nvSpPr>
          <p:cNvPr id="9" name="TextBox 8">
            <a:extLst>
              <a:ext uri="{FF2B5EF4-FFF2-40B4-BE49-F238E27FC236}">
                <a16:creationId xmlns:a16="http://schemas.microsoft.com/office/drawing/2014/main" id="{DD408138-C471-6649-B22F-79AD12B6A390}"/>
              </a:ext>
            </a:extLst>
          </p:cNvPr>
          <p:cNvSpPr txBox="1"/>
          <p:nvPr/>
        </p:nvSpPr>
        <p:spPr>
          <a:xfrm rot="16200000">
            <a:off x="-647700" y="3695700"/>
            <a:ext cx="1981200" cy="381000"/>
          </a:xfrm>
          <a:prstGeom prst="rect">
            <a:avLst/>
          </a:prstGeom>
          <a:noFill/>
        </p:spPr>
        <p:txBody>
          <a:bodyPr wrap="square" rtlCol="0">
            <a:spAutoFit/>
          </a:bodyPr>
          <a:lstStyle/>
          <a:p>
            <a:pPr algn="ctr"/>
            <a:r>
              <a:rPr lang="en-US" dirty="0"/>
              <a:t>Horse Power</a:t>
            </a:r>
          </a:p>
        </p:txBody>
      </p:sp>
      <p:sp>
        <p:nvSpPr>
          <p:cNvPr id="12" name="Oval 11">
            <a:extLst>
              <a:ext uri="{FF2B5EF4-FFF2-40B4-BE49-F238E27FC236}">
                <a16:creationId xmlns:a16="http://schemas.microsoft.com/office/drawing/2014/main" id="{93B1EC63-43A5-0741-B3AF-31A6BA6C82CE}"/>
              </a:ext>
            </a:extLst>
          </p:cNvPr>
          <p:cNvSpPr/>
          <p:nvPr/>
        </p:nvSpPr>
        <p:spPr>
          <a:xfrm>
            <a:off x="1828800" y="445118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9FAC40A-2429-2248-8084-9A8CA00B7B8D}"/>
              </a:ext>
            </a:extLst>
          </p:cNvPr>
          <p:cNvSpPr/>
          <p:nvPr/>
        </p:nvSpPr>
        <p:spPr>
          <a:xfrm>
            <a:off x="3571967" y="35841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6235207-F9B4-E04D-A5FA-5B05661A1F05}"/>
              </a:ext>
            </a:extLst>
          </p:cNvPr>
          <p:cNvCxnSpPr>
            <a:cxnSpLocks/>
          </p:cNvCxnSpPr>
          <p:nvPr/>
        </p:nvCxnSpPr>
        <p:spPr>
          <a:xfrm flipV="1">
            <a:off x="838202" y="2296440"/>
            <a:ext cx="5562600" cy="2843225"/>
          </a:xfrm>
          <a:prstGeom prst="line">
            <a:avLst/>
          </a:prstGeom>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4762DFD3-7904-B44E-82B5-4E9CA73C80F9}"/>
              </a:ext>
            </a:extLst>
          </p:cNvPr>
          <p:cNvSpPr/>
          <p:nvPr/>
        </p:nvSpPr>
        <p:spPr>
          <a:xfrm>
            <a:off x="1859796" y="41148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9" name="Oval 18">
            <a:extLst>
              <a:ext uri="{FF2B5EF4-FFF2-40B4-BE49-F238E27FC236}">
                <a16:creationId xmlns:a16="http://schemas.microsoft.com/office/drawing/2014/main" id="{FEB1ABBE-81FB-3A41-A30E-E522DEED26F4}"/>
              </a:ext>
            </a:extLst>
          </p:cNvPr>
          <p:cNvSpPr/>
          <p:nvPr/>
        </p:nvSpPr>
        <p:spPr>
          <a:xfrm>
            <a:off x="606515" y="1503712"/>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0B7CC2-1BD1-AF4F-8CCF-F5AA1120A5CC}"/>
                  </a:ext>
                </a:extLst>
              </p:cNvPr>
              <p:cNvSpPr txBox="1"/>
              <p:nvPr/>
            </p:nvSpPr>
            <p:spPr>
              <a:xfrm>
                <a:off x="1063715" y="1394641"/>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𝑃𝑜𝑝𝑢𝑙𝑎𝑡𝑖𝑜𝑛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𝑀𝑒𝑎𝑛</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A40B7CC2-1BD1-AF4F-8CCF-F5AA1120A5CC}"/>
                  </a:ext>
                </a:extLst>
              </p:cNvPr>
              <p:cNvSpPr txBox="1">
                <a:spLocks noRot="1" noChangeAspect="1" noMove="1" noResize="1" noEditPoints="1" noAdjustHandles="1" noChangeArrowheads="1" noChangeShapeType="1" noTextEdit="1"/>
              </p:cNvSpPr>
              <p:nvPr/>
            </p:nvSpPr>
            <p:spPr>
              <a:xfrm>
                <a:off x="1063715" y="1394641"/>
                <a:ext cx="2667000" cy="380999"/>
              </a:xfrm>
              <a:prstGeom prst="rect">
                <a:avLst/>
              </a:prstGeom>
              <a:blipFill>
                <a:blip r:embed="rId2"/>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C9AE566-DA5D-6E4F-B7A3-C16CBCB2F712}"/>
                  </a:ext>
                </a:extLst>
              </p:cNvPr>
              <p:cNvSpPr txBox="1"/>
              <p:nvPr/>
            </p:nvSpPr>
            <p:spPr>
              <a:xfrm>
                <a:off x="1063715" y="1754206"/>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𝑂𝑏𝑠𝑒𝑟𝑣𝑎𝑡𝑖𝑜𝑛</m:t>
                      </m:r>
                    </m:oMath>
                  </m:oMathPara>
                </a14:m>
                <a:endParaRPr lang="en-US" dirty="0"/>
              </a:p>
            </p:txBody>
          </p:sp>
        </mc:Choice>
        <mc:Fallback xmlns="">
          <p:sp>
            <p:nvSpPr>
              <p:cNvPr id="21" name="TextBox 20">
                <a:extLst>
                  <a:ext uri="{FF2B5EF4-FFF2-40B4-BE49-F238E27FC236}">
                    <a16:creationId xmlns:a16="http://schemas.microsoft.com/office/drawing/2014/main" id="{5C9AE566-DA5D-6E4F-B7A3-C16CBCB2F712}"/>
                  </a:ext>
                </a:extLst>
              </p:cNvPr>
              <p:cNvSpPr txBox="1">
                <a:spLocks noRot="1" noChangeAspect="1" noMove="1" noResize="1" noEditPoints="1" noAdjustHandles="1" noChangeArrowheads="1" noChangeShapeType="1" noTextEdit="1"/>
              </p:cNvSpPr>
              <p:nvPr/>
            </p:nvSpPr>
            <p:spPr>
              <a:xfrm>
                <a:off x="1063715" y="1754206"/>
                <a:ext cx="2667000" cy="380999"/>
              </a:xfrm>
              <a:prstGeom prst="rect">
                <a:avLst/>
              </a:prstGeom>
              <a:blipFill>
                <a:blip r:embed="rId3"/>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4482E635-0A2D-BF43-8015-1362E945FD12}"/>
              </a:ext>
            </a:extLst>
          </p:cNvPr>
          <p:cNvSpPr/>
          <p:nvPr/>
        </p:nvSpPr>
        <p:spPr>
          <a:xfrm>
            <a:off x="5269414" y="2699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3739F456-CF68-064F-BC32-905D64A8A536}"/>
              </a:ext>
            </a:extLst>
          </p:cNvPr>
          <p:cNvSpPr txBox="1"/>
          <p:nvPr/>
        </p:nvSpPr>
        <p:spPr>
          <a:xfrm>
            <a:off x="6016572" y="3759875"/>
            <a:ext cx="3124200" cy="2031325"/>
          </a:xfrm>
          <a:prstGeom prst="rect">
            <a:avLst/>
          </a:prstGeom>
          <a:noFill/>
        </p:spPr>
        <p:txBody>
          <a:bodyPr wrap="square" rtlCol="0">
            <a:spAutoFit/>
          </a:bodyPr>
          <a:lstStyle/>
          <a:p>
            <a:r>
              <a:rPr lang="en-US" b="1" dirty="0"/>
              <a:t>Assumptions:</a:t>
            </a:r>
          </a:p>
          <a:p>
            <a:pPr marL="342900" indent="-342900">
              <a:buAutoNum type="arabicPeriod"/>
            </a:pPr>
            <a:r>
              <a:rPr lang="en-US" dirty="0"/>
              <a:t>Subpopulations of </a:t>
            </a:r>
            <a:r>
              <a:rPr lang="en-US" dirty="0" err="1"/>
              <a:t>mpgs</a:t>
            </a:r>
            <a:r>
              <a:rPr lang="en-US" dirty="0"/>
              <a:t> for a fixed weight are normally distributed.</a:t>
            </a:r>
          </a:p>
          <a:p>
            <a:pPr marL="342900" indent="-342900">
              <a:buAutoNum type="arabicPeriod"/>
            </a:pPr>
            <a:r>
              <a:rPr lang="en-US" dirty="0"/>
              <a:t>The means of the distributions of </a:t>
            </a:r>
            <a:r>
              <a:rPr lang="en-US" dirty="0" err="1"/>
              <a:t>mpgs</a:t>
            </a:r>
            <a:r>
              <a:rPr lang="en-US" dirty="0"/>
              <a:t> are linearly related to weight. </a:t>
            </a:r>
          </a:p>
        </p:txBody>
      </p:sp>
      <p:sp>
        <p:nvSpPr>
          <p:cNvPr id="24" name="Rectangle 23">
            <a:extLst>
              <a:ext uri="{FF2B5EF4-FFF2-40B4-BE49-F238E27FC236}">
                <a16:creationId xmlns:a16="http://schemas.microsoft.com/office/drawing/2014/main" id="{8F6D3C9C-4CC0-AE40-A304-FF8D18388B7C}"/>
              </a:ext>
            </a:extLst>
          </p:cNvPr>
          <p:cNvSpPr/>
          <p:nvPr/>
        </p:nvSpPr>
        <p:spPr>
          <a:xfrm>
            <a:off x="403097" y="1394641"/>
            <a:ext cx="3124201" cy="766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A18A92E-D0D4-3143-875A-BE697DD87616}"/>
              </a:ext>
            </a:extLst>
          </p:cNvPr>
          <p:cNvSpPr/>
          <p:nvPr/>
        </p:nvSpPr>
        <p:spPr>
          <a:xfrm>
            <a:off x="1868964" y="48768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7" name="Oval 26">
            <a:extLst>
              <a:ext uri="{FF2B5EF4-FFF2-40B4-BE49-F238E27FC236}">
                <a16:creationId xmlns:a16="http://schemas.microsoft.com/office/drawing/2014/main" id="{88321EAB-3709-4B43-98E2-731CC863996F}"/>
              </a:ext>
            </a:extLst>
          </p:cNvPr>
          <p:cNvSpPr/>
          <p:nvPr/>
        </p:nvSpPr>
        <p:spPr>
          <a:xfrm>
            <a:off x="1859796" y="31242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8" name="Oval 27">
            <a:extLst>
              <a:ext uri="{FF2B5EF4-FFF2-40B4-BE49-F238E27FC236}">
                <a16:creationId xmlns:a16="http://schemas.microsoft.com/office/drawing/2014/main" id="{AA8CEECD-6AEE-4A4B-B25B-A9E5F2846D07}"/>
              </a:ext>
            </a:extLst>
          </p:cNvPr>
          <p:cNvSpPr/>
          <p:nvPr/>
        </p:nvSpPr>
        <p:spPr>
          <a:xfrm>
            <a:off x="3598188" y="33528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9" name="Oval 28">
            <a:extLst>
              <a:ext uri="{FF2B5EF4-FFF2-40B4-BE49-F238E27FC236}">
                <a16:creationId xmlns:a16="http://schemas.microsoft.com/office/drawing/2014/main" id="{A2FA620D-0D72-5246-A457-401A3A7CF78C}"/>
              </a:ext>
            </a:extLst>
          </p:cNvPr>
          <p:cNvSpPr/>
          <p:nvPr/>
        </p:nvSpPr>
        <p:spPr>
          <a:xfrm>
            <a:off x="3591858" y="41910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0" name="Oval 29">
            <a:extLst>
              <a:ext uri="{FF2B5EF4-FFF2-40B4-BE49-F238E27FC236}">
                <a16:creationId xmlns:a16="http://schemas.microsoft.com/office/drawing/2014/main" id="{D4BB1A16-F8F1-1848-A4E7-CBD200DC26EF}"/>
              </a:ext>
            </a:extLst>
          </p:cNvPr>
          <p:cNvSpPr/>
          <p:nvPr/>
        </p:nvSpPr>
        <p:spPr>
          <a:xfrm>
            <a:off x="3582690" y="25908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1" name="Oval 30">
            <a:extLst>
              <a:ext uri="{FF2B5EF4-FFF2-40B4-BE49-F238E27FC236}">
                <a16:creationId xmlns:a16="http://schemas.microsoft.com/office/drawing/2014/main" id="{458BD364-4FDF-1B44-8F16-5E06C614A73C}"/>
              </a:ext>
            </a:extLst>
          </p:cNvPr>
          <p:cNvSpPr/>
          <p:nvPr/>
        </p:nvSpPr>
        <p:spPr>
          <a:xfrm>
            <a:off x="5309578" y="23622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2" name="Oval 31">
            <a:extLst>
              <a:ext uri="{FF2B5EF4-FFF2-40B4-BE49-F238E27FC236}">
                <a16:creationId xmlns:a16="http://schemas.microsoft.com/office/drawing/2014/main" id="{19A9F5E3-9C84-C147-A640-BE01ED56FA75}"/>
              </a:ext>
            </a:extLst>
          </p:cNvPr>
          <p:cNvSpPr/>
          <p:nvPr/>
        </p:nvSpPr>
        <p:spPr>
          <a:xfrm>
            <a:off x="5303248" y="33632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3" name="Oval 32">
            <a:extLst>
              <a:ext uri="{FF2B5EF4-FFF2-40B4-BE49-F238E27FC236}">
                <a16:creationId xmlns:a16="http://schemas.microsoft.com/office/drawing/2014/main" id="{9FEEA9A5-ADE4-274A-B7AF-8E96C5C1D1BB}"/>
              </a:ext>
            </a:extLst>
          </p:cNvPr>
          <p:cNvSpPr/>
          <p:nvPr/>
        </p:nvSpPr>
        <p:spPr>
          <a:xfrm>
            <a:off x="5294080" y="15240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pic>
        <p:nvPicPr>
          <p:cNvPr id="35" name="Picture 34">
            <a:extLst>
              <a:ext uri="{FF2B5EF4-FFF2-40B4-BE49-F238E27FC236}">
                <a16:creationId xmlns:a16="http://schemas.microsoft.com/office/drawing/2014/main" id="{7CF296F4-32E6-464A-AF2F-9A8DB300C4A5}"/>
              </a:ext>
            </a:extLst>
          </p:cNvPr>
          <p:cNvPicPr>
            <a:picLocks noChangeAspect="1"/>
          </p:cNvPicPr>
          <p:nvPr/>
        </p:nvPicPr>
        <p:blipFill>
          <a:blip r:embed="rId4"/>
          <a:stretch>
            <a:fillRect/>
          </a:stretch>
        </p:blipFill>
        <p:spPr>
          <a:xfrm>
            <a:off x="5638800" y="4891756"/>
            <a:ext cx="421809" cy="366044"/>
          </a:xfrm>
          <a:prstGeom prst="rect">
            <a:avLst/>
          </a:prstGeom>
        </p:spPr>
      </p:pic>
      <p:sp>
        <p:nvSpPr>
          <p:cNvPr id="36" name="Oval 35">
            <a:extLst>
              <a:ext uri="{FF2B5EF4-FFF2-40B4-BE49-F238E27FC236}">
                <a16:creationId xmlns:a16="http://schemas.microsoft.com/office/drawing/2014/main" id="{2D596B3C-810C-0F4B-B5D4-B981BACEE687}"/>
              </a:ext>
            </a:extLst>
          </p:cNvPr>
          <p:cNvSpPr/>
          <p:nvPr/>
        </p:nvSpPr>
        <p:spPr>
          <a:xfrm>
            <a:off x="647195" y="1885354"/>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7" name="Oval 36">
            <a:extLst>
              <a:ext uri="{FF2B5EF4-FFF2-40B4-BE49-F238E27FC236}">
                <a16:creationId xmlns:a16="http://schemas.microsoft.com/office/drawing/2014/main" id="{3CBD9CC0-0D88-B14B-81E8-EEF20F91DA02}"/>
              </a:ext>
            </a:extLst>
          </p:cNvPr>
          <p:cNvSpPr/>
          <p:nvPr/>
        </p:nvSpPr>
        <p:spPr>
          <a:xfrm>
            <a:off x="3590568" y="39624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8" name="Oval 37">
            <a:extLst>
              <a:ext uri="{FF2B5EF4-FFF2-40B4-BE49-F238E27FC236}">
                <a16:creationId xmlns:a16="http://schemas.microsoft.com/office/drawing/2014/main" id="{AC376EBC-E466-194F-8079-FFA268597B40}"/>
              </a:ext>
            </a:extLst>
          </p:cNvPr>
          <p:cNvSpPr/>
          <p:nvPr/>
        </p:nvSpPr>
        <p:spPr>
          <a:xfrm>
            <a:off x="1866384" y="4610746"/>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9" name="Oval 38">
            <a:extLst>
              <a:ext uri="{FF2B5EF4-FFF2-40B4-BE49-F238E27FC236}">
                <a16:creationId xmlns:a16="http://schemas.microsoft.com/office/drawing/2014/main" id="{12D19A30-6550-F44E-AB81-158EE6FB9F07}"/>
              </a:ext>
            </a:extLst>
          </p:cNvPr>
          <p:cNvSpPr/>
          <p:nvPr/>
        </p:nvSpPr>
        <p:spPr>
          <a:xfrm>
            <a:off x="5303004" y="31242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pic>
        <p:nvPicPr>
          <p:cNvPr id="3" name="Picture 2">
            <a:extLst>
              <a:ext uri="{FF2B5EF4-FFF2-40B4-BE49-F238E27FC236}">
                <a16:creationId xmlns:a16="http://schemas.microsoft.com/office/drawing/2014/main" id="{9B41E6D0-BFFA-5844-A3B2-646B901E1049}"/>
              </a:ext>
            </a:extLst>
          </p:cNvPr>
          <p:cNvPicPr>
            <a:picLocks noChangeAspect="1"/>
          </p:cNvPicPr>
          <p:nvPr/>
        </p:nvPicPr>
        <p:blipFill>
          <a:blip r:embed="rId5"/>
          <a:stretch>
            <a:fillRect/>
          </a:stretch>
        </p:blipFill>
        <p:spPr>
          <a:xfrm flipH="1">
            <a:off x="5599840" y="4087942"/>
            <a:ext cx="406400" cy="406400"/>
          </a:xfrm>
          <a:prstGeom prst="rect">
            <a:avLst/>
          </a:prstGeom>
        </p:spPr>
      </p:pic>
      <p:pic>
        <p:nvPicPr>
          <p:cNvPr id="4" name="Picture 3">
            <a:extLst>
              <a:ext uri="{FF2B5EF4-FFF2-40B4-BE49-F238E27FC236}">
                <a16:creationId xmlns:a16="http://schemas.microsoft.com/office/drawing/2014/main" id="{FE970989-F1DD-034E-8A07-DCB11D457296}"/>
              </a:ext>
            </a:extLst>
          </p:cNvPr>
          <p:cNvPicPr>
            <a:picLocks noChangeAspect="1"/>
          </p:cNvPicPr>
          <p:nvPr/>
        </p:nvPicPr>
        <p:blipFill>
          <a:blip r:embed="rId6">
            <a:clrChange>
              <a:clrFrom>
                <a:srgbClr val="FFFFFF"/>
              </a:clrFrom>
              <a:clrTo>
                <a:srgbClr val="FFFFFF">
                  <a:alpha val="0"/>
                </a:srgbClr>
              </a:clrTo>
            </a:clrChange>
          </a:blip>
          <a:stretch>
            <a:fillRect/>
          </a:stretch>
        </p:blipFill>
        <p:spPr>
          <a:xfrm rot="16200000" flipV="1">
            <a:off x="4416017" y="1770266"/>
            <a:ext cx="2753659" cy="960877"/>
          </a:xfrm>
          <a:prstGeom prst="rect">
            <a:avLst/>
          </a:prstGeom>
        </p:spPr>
      </p:pic>
      <p:pic>
        <p:nvPicPr>
          <p:cNvPr id="40" name="Picture 39">
            <a:extLst>
              <a:ext uri="{FF2B5EF4-FFF2-40B4-BE49-F238E27FC236}">
                <a16:creationId xmlns:a16="http://schemas.microsoft.com/office/drawing/2014/main" id="{F61DF446-6AB3-094E-B675-EF40FF49588C}"/>
              </a:ext>
            </a:extLst>
          </p:cNvPr>
          <p:cNvPicPr>
            <a:picLocks noChangeAspect="1"/>
          </p:cNvPicPr>
          <p:nvPr/>
        </p:nvPicPr>
        <p:blipFill>
          <a:blip r:embed="rId6">
            <a:clrChange>
              <a:clrFrom>
                <a:srgbClr val="FFFFFF"/>
              </a:clrFrom>
              <a:clrTo>
                <a:srgbClr val="FFFFFF">
                  <a:alpha val="0"/>
                </a:srgbClr>
              </a:clrTo>
            </a:clrChange>
          </a:blip>
          <a:stretch>
            <a:fillRect/>
          </a:stretch>
        </p:blipFill>
        <p:spPr>
          <a:xfrm rot="16200000" flipV="1">
            <a:off x="2754672" y="2538784"/>
            <a:ext cx="2753659" cy="960877"/>
          </a:xfrm>
          <a:prstGeom prst="rect">
            <a:avLst/>
          </a:prstGeom>
        </p:spPr>
      </p:pic>
      <p:pic>
        <p:nvPicPr>
          <p:cNvPr id="41" name="Picture 40">
            <a:extLst>
              <a:ext uri="{FF2B5EF4-FFF2-40B4-BE49-F238E27FC236}">
                <a16:creationId xmlns:a16="http://schemas.microsoft.com/office/drawing/2014/main" id="{22EC3DE4-4AD2-7B44-934D-A62AD40F8C4B}"/>
              </a:ext>
            </a:extLst>
          </p:cNvPr>
          <p:cNvPicPr>
            <a:picLocks noChangeAspect="1"/>
          </p:cNvPicPr>
          <p:nvPr/>
        </p:nvPicPr>
        <p:blipFill>
          <a:blip r:embed="rId6">
            <a:clrChange>
              <a:clrFrom>
                <a:srgbClr val="FFFFFF"/>
              </a:clrFrom>
              <a:clrTo>
                <a:srgbClr val="FFFFFF">
                  <a:alpha val="0"/>
                </a:srgbClr>
              </a:clrTo>
            </a:clrChange>
          </a:blip>
          <a:stretch>
            <a:fillRect/>
          </a:stretch>
        </p:blipFill>
        <p:spPr>
          <a:xfrm rot="16200000" flipV="1">
            <a:off x="1018108" y="3218031"/>
            <a:ext cx="2753659" cy="960877"/>
          </a:xfrm>
          <a:prstGeom prst="rect">
            <a:avLst/>
          </a:prstGeom>
        </p:spPr>
      </p:pic>
    </p:spTree>
    <p:extLst>
      <p:ext uri="{BB962C8B-B14F-4D97-AF65-F5344CB8AC3E}">
        <p14:creationId xmlns:p14="http://schemas.microsoft.com/office/powerpoint/2010/main" val="33254748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a:t>
            </a:r>
          </a:p>
        </p:txBody>
      </p:sp>
      <p:sp>
        <p:nvSpPr>
          <p:cNvPr id="4" name="Rectangle 3"/>
          <p:cNvSpPr/>
          <p:nvPr/>
        </p:nvSpPr>
        <p:spPr>
          <a:xfrm>
            <a:off x="533400" y="1637202"/>
            <a:ext cx="7581900" cy="738664"/>
          </a:xfrm>
          <a:prstGeom prst="rect">
            <a:avLst/>
          </a:prstGeom>
        </p:spPr>
        <p:txBody>
          <a:bodyPr wrap="square">
            <a:spAutoFit/>
          </a:bodyPr>
          <a:lstStyle/>
          <a:p>
            <a:pPr lvl="0" algn="ctr">
              <a:defRPr/>
            </a:pPr>
            <a:r>
              <a:rPr lang="en-US" sz="2100" dirty="0"/>
              <a:t>3. Generate prediction using this model for the Test Set explanatory variables.</a:t>
            </a:r>
          </a:p>
        </p:txBody>
      </p:sp>
      <p:pic>
        <p:nvPicPr>
          <p:cNvPr id="3" name="Picture 2">
            <a:extLst>
              <a:ext uri="{FF2B5EF4-FFF2-40B4-BE49-F238E27FC236}">
                <a16:creationId xmlns:a16="http://schemas.microsoft.com/office/drawing/2014/main" id="{709874EE-4988-3C4A-BA10-0A3C1B462500}"/>
              </a:ext>
            </a:extLst>
          </p:cNvPr>
          <p:cNvPicPr>
            <a:picLocks noChangeAspect="1"/>
          </p:cNvPicPr>
          <p:nvPr/>
        </p:nvPicPr>
        <p:blipFill>
          <a:blip r:embed="rId2"/>
          <a:stretch>
            <a:fillRect/>
          </a:stretch>
        </p:blipFill>
        <p:spPr>
          <a:xfrm>
            <a:off x="1758950" y="2641468"/>
            <a:ext cx="5130800" cy="3708400"/>
          </a:xfrm>
          <a:prstGeom prst="rect">
            <a:avLst/>
          </a:prstGeom>
        </p:spPr>
      </p:pic>
    </p:spTree>
    <p:extLst>
      <p:ext uri="{BB962C8B-B14F-4D97-AF65-F5344CB8AC3E}">
        <p14:creationId xmlns:p14="http://schemas.microsoft.com/office/powerpoint/2010/main" val="25498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a:t>
            </a:r>
          </a:p>
        </p:txBody>
      </p:sp>
      <p:sp>
        <p:nvSpPr>
          <p:cNvPr id="4" name="Rectangle 3"/>
          <p:cNvSpPr/>
          <p:nvPr/>
        </p:nvSpPr>
        <p:spPr>
          <a:xfrm>
            <a:off x="179298" y="1651625"/>
            <a:ext cx="8780489" cy="738664"/>
          </a:xfrm>
          <a:prstGeom prst="rect">
            <a:avLst/>
          </a:prstGeom>
        </p:spPr>
        <p:txBody>
          <a:bodyPr wrap="square">
            <a:spAutoFit/>
          </a:bodyPr>
          <a:lstStyle/>
          <a:p>
            <a:pPr lvl="0" algn="ctr">
              <a:defRPr/>
            </a:pPr>
            <a:r>
              <a:rPr lang="en-US" sz="2100" dirty="0"/>
              <a:t>4.  Find the MSPE using the predictions and the actual values from the Test Set.</a:t>
            </a:r>
          </a:p>
        </p:txBody>
      </p:sp>
      <p:cxnSp>
        <p:nvCxnSpPr>
          <p:cNvPr id="7" name="Straight Connector 6"/>
          <p:cNvCxnSpPr/>
          <p:nvPr/>
        </p:nvCxnSpPr>
        <p:spPr>
          <a:xfrm flipH="1">
            <a:off x="4990827" y="2899337"/>
            <a:ext cx="23872" cy="2825969"/>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3164" y="2459915"/>
            <a:ext cx="584617" cy="415498"/>
          </a:xfrm>
          <a:prstGeom prst="rect">
            <a:avLst/>
          </a:prstGeom>
          <a:noFill/>
        </p:spPr>
        <p:txBody>
          <a:bodyPr wrap="square" rtlCol="0">
            <a:spAutoFit/>
          </a:bodyPr>
          <a:lstStyle/>
          <a:p>
            <a:r>
              <a:rPr lang="en-US" sz="2100" dirty="0"/>
              <a:t>or</a:t>
            </a:r>
          </a:p>
        </p:txBody>
      </p:sp>
      <p:pic>
        <p:nvPicPr>
          <p:cNvPr id="3" name="Picture 2">
            <a:extLst>
              <a:ext uri="{FF2B5EF4-FFF2-40B4-BE49-F238E27FC236}">
                <a16:creationId xmlns:a16="http://schemas.microsoft.com/office/drawing/2014/main" id="{6B228557-A608-3241-89FB-BB1032949455}"/>
              </a:ext>
            </a:extLst>
          </p:cNvPr>
          <p:cNvPicPr>
            <a:picLocks noChangeAspect="1"/>
          </p:cNvPicPr>
          <p:nvPr/>
        </p:nvPicPr>
        <p:blipFill>
          <a:blip r:embed="rId2"/>
          <a:stretch>
            <a:fillRect/>
          </a:stretch>
        </p:blipFill>
        <p:spPr>
          <a:xfrm>
            <a:off x="196231" y="2899337"/>
            <a:ext cx="4429565" cy="3144123"/>
          </a:xfrm>
          <a:prstGeom prst="rect">
            <a:avLst/>
          </a:prstGeom>
        </p:spPr>
      </p:pic>
      <p:pic>
        <p:nvPicPr>
          <p:cNvPr id="6" name="Picture 5">
            <a:extLst>
              <a:ext uri="{FF2B5EF4-FFF2-40B4-BE49-F238E27FC236}">
                <a16:creationId xmlns:a16="http://schemas.microsoft.com/office/drawing/2014/main" id="{742BAAE9-04B7-134E-8A89-63497C40B3EA}"/>
              </a:ext>
            </a:extLst>
          </p:cNvPr>
          <p:cNvPicPr>
            <a:picLocks noChangeAspect="1"/>
          </p:cNvPicPr>
          <p:nvPr/>
        </p:nvPicPr>
        <p:blipFill>
          <a:blip r:embed="rId3"/>
          <a:stretch>
            <a:fillRect/>
          </a:stretch>
        </p:blipFill>
        <p:spPr>
          <a:xfrm>
            <a:off x="5334000" y="2875413"/>
            <a:ext cx="3517900" cy="595016"/>
          </a:xfrm>
          <a:prstGeom prst="rect">
            <a:avLst/>
          </a:prstGeom>
        </p:spPr>
      </p:pic>
    </p:spTree>
    <p:extLst>
      <p:ext uri="{BB962C8B-B14F-4D97-AF65-F5344CB8AC3E}">
        <p14:creationId xmlns:p14="http://schemas.microsoft.com/office/powerpoint/2010/main" val="3507538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a:t>
            </a:r>
          </a:p>
        </p:txBody>
      </p:sp>
      <p:sp>
        <p:nvSpPr>
          <p:cNvPr id="4" name="Rectangle 3"/>
          <p:cNvSpPr/>
          <p:nvPr/>
        </p:nvSpPr>
        <p:spPr>
          <a:xfrm>
            <a:off x="2018825" y="1723968"/>
            <a:ext cx="5335115" cy="461665"/>
          </a:xfrm>
          <a:prstGeom prst="rect">
            <a:avLst/>
          </a:prstGeom>
        </p:spPr>
        <p:txBody>
          <a:bodyPr wrap="none">
            <a:spAutoFit/>
          </a:bodyPr>
          <a:lstStyle/>
          <a:p>
            <a:pPr lvl="0">
              <a:defRPr/>
            </a:pPr>
            <a:r>
              <a:rPr lang="en-US" sz="2400" dirty="0"/>
              <a:t>5. Repeat 2 - 4 for competing models.</a:t>
            </a:r>
          </a:p>
        </p:txBody>
      </p:sp>
      <p:pic>
        <p:nvPicPr>
          <p:cNvPr id="3" name="Picture 2">
            <a:extLst>
              <a:ext uri="{FF2B5EF4-FFF2-40B4-BE49-F238E27FC236}">
                <a16:creationId xmlns:a16="http://schemas.microsoft.com/office/drawing/2014/main" id="{7525E78F-865D-3547-8B4B-186238C75B14}"/>
              </a:ext>
            </a:extLst>
          </p:cNvPr>
          <p:cNvPicPr>
            <a:picLocks noChangeAspect="1"/>
          </p:cNvPicPr>
          <p:nvPr/>
        </p:nvPicPr>
        <p:blipFill>
          <a:blip r:embed="rId2"/>
          <a:stretch>
            <a:fillRect/>
          </a:stretch>
        </p:blipFill>
        <p:spPr>
          <a:xfrm>
            <a:off x="571981" y="2788768"/>
            <a:ext cx="3352799" cy="2669005"/>
          </a:xfrm>
          <a:prstGeom prst="rect">
            <a:avLst/>
          </a:prstGeom>
        </p:spPr>
      </p:pic>
      <p:pic>
        <p:nvPicPr>
          <p:cNvPr id="5" name="Picture 4">
            <a:extLst>
              <a:ext uri="{FF2B5EF4-FFF2-40B4-BE49-F238E27FC236}">
                <a16:creationId xmlns:a16="http://schemas.microsoft.com/office/drawing/2014/main" id="{2E7F0CAE-4CD8-9C41-B50F-339F64A49938}"/>
              </a:ext>
            </a:extLst>
          </p:cNvPr>
          <p:cNvPicPr>
            <a:picLocks noChangeAspect="1"/>
          </p:cNvPicPr>
          <p:nvPr/>
        </p:nvPicPr>
        <p:blipFill>
          <a:blip r:embed="rId3"/>
          <a:stretch>
            <a:fillRect/>
          </a:stretch>
        </p:blipFill>
        <p:spPr>
          <a:xfrm>
            <a:off x="4356853" y="2788768"/>
            <a:ext cx="3112482" cy="2316632"/>
          </a:xfrm>
          <a:prstGeom prst="rect">
            <a:avLst/>
          </a:prstGeom>
        </p:spPr>
      </p:pic>
      <p:pic>
        <p:nvPicPr>
          <p:cNvPr id="6" name="Picture 5">
            <a:extLst>
              <a:ext uri="{FF2B5EF4-FFF2-40B4-BE49-F238E27FC236}">
                <a16:creationId xmlns:a16="http://schemas.microsoft.com/office/drawing/2014/main" id="{821778A5-CFC8-3044-AB71-DFE0A38731DC}"/>
              </a:ext>
            </a:extLst>
          </p:cNvPr>
          <p:cNvPicPr>
            <a:picLocks noChangeAspect="1"/>
          </p:cNvPicPr>
          <p:nvPr/>
        </p:nvPicPr>
        <p:blipFill>
          <a:blip r:embed="rId4"/>
          <a:stretch>
            <a:fillRect/>
          </a:stretch>
        </p:blipFill>
        <p:spPr>
          <a:xfrm>
            <a:off x="2438400" y="5787839"/>
            <a:ext cx="3428525" cy="546137"/>
          </a:xfrm>
          <a:prstGeom prst="rect">
            <a:avLst/>
          </a:prstGeom>
        </p:spPr>
      </p:pic>
    </p:spTree>
    <p:extLst>
      <p:ext uri="{BB962C8B-B14F-4D97-AF65-F5344CB8AC3E}">
        <p14:creationId xmlns:p14="http://schemas.microsoft.com/office/powerpoint/2010/main" val="2628911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a:t>
            </a:r>
          </a:p>
        </p:txBody>
      </p:sp>
      <p:sp>
        <p:nvSpPr>
          <p:cNvPr id="4" name="Rectangle 3"/>
          <p:cNvSpPr/>
          <p:nvPr/>
        </p:nvSpPr>
        <p:spPr>
          <a:xfrm>
            <a:off x="1664779" y="2122866"/>
            <a:ext cx="7282763" cy="507831"/>
          </a:xfrm>
          <a:prstGeom prst="rect">
            <a:avLst/>
          </a:prstGeom>
        </p:spPr>
        <p:txBody>
          <a:bodyPr wrap="none">
            <a:spAutoFit/>
          </a:bodyPr>
          <a:lstStyle/>
          <a:p>
            <a:pPr lvl="0">
              <a:defRPr/>
            </a:pPr>
            <a:r>
              <a:rPr lang="en-US" sz="2700"/>
              <a:t>6.  </a:t>
            </a:r>
            <a:r>
              <a:rPr lang="en-US" sz="2700" dirty="0"/>
              <a:t>Compare MSPEs of Competing Models.     </a:t>
            </a:r>
          </a:p>
        </p:txBody>
      </p:sp>
      <p:graphicFrame>
        <p:nvGraphicFramePr>
          <p:cNvPr id="5" name="Table 4"/>
          <p:cNvGraphicFramePr>
            <a:graphicFrameLocks noGrp="1"/>
          </p:cNvGraphicFramePr>
          <p:nvPr/>
        </p:nvGraphicFramePr>
        <p:xfrm>
          <a:off x="3274160" y="3276600"/>
          <a:ext cx="4064000" cy="11658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88620">
                <a:tc>
                  <a:txBody>
                    <a:bodyPr/>
                    <a:lstStyle/>
                    <a:p>
                      <a:pPr algn="ctr"/>
                      <a:r>
                        <a:rPr lang="en-US" sz="2100" dirty="0"/>
                        <a:t>Model</a:t>
                      </a:r>
                    </a:p>
                  </a:txBody>
                  <a:tcPr marL="68580" marR="68580" marT="34290" marB="34290"/>
                </a:tc>
                <a:tc>
                  <a:txBody>
                    <a:bodyPr/>
                    <a:lstStyle/>
                    <a:p>
                      <a:pPr algn="ctr"/>
                      <a:r>
                        <a:rPr lang="en-US" sz="2100" dirty="0"/>
                        <a:t>MSPE</a:t>
                      </a:r>
                    </a:p>
                  </a:txBody>
                  <a:tcPr marL="68580" marR="68580" marT="34290" marB="34290"/>
                </a:tc>
                <a:extLst>
                  <a:ext uri="{0D108BD9-81ED-4DB2-BD59-A6C34878D82A}">
                    <a16:rowId xmlns:a16="http://schemas.microsoft.com/office/drawing/2014/main" val="10000"/>
                  </a:ext>
                </a:extLst>
              </a:tr>
              <a:tr h="388620">
                <a:tc>
                  <a:txBody>
                    <a:bodyPr/>
                    <a:lstStyle/>
                    <a:p>
                      <a:pPr algn="ctr"/>
                      <a:r>
                        <a:rPr lang="en-US" sz="2100" dirty="0"/>
                        <a:t>Model 1</a:t>
                      </a:r>
                    </a:p>
                  </a:txBody>
                  <a:tcPr marL="68580" marR="68580" marT="34290" marB="34290"/>
                </a:tc>
                <a:tc>
                  <a:txBody>
                    <a:bodyPr/>
                    <a:lstStyle/>
                    <a:p>
                      <a:pPr algn="ctr"/>
                      <a:r>
                        <a:rPr lang="en-US" sz="2100" dirty="0"/>
                        <a:t>49.94</a:t>
                      </a:r>
                    </a:p>
                  </a:txBody>
                  <a:tcPr marL="68580" marR="68580" marT="34290" marB="34290"/>
                </a:tc>
                <a:extLst>
                  <a:ext uri="{0D108BD9-81ED-4DB2-BD59-A6C34878D82A}">
                    <a16:rowId xmlns:a16="http://schemas.microsoft.com/office/drawing/2014/main" val="10001"/>
                  </a:ext>
                </a:extLst>
              </a:tr>
              <a:tr h="388620">
                <a:tc>
                  <a:txBody>
                    <a:bodyPr/>
                    <a:lstStyle/>
                    <a:p>
                      <a:pPr algn="ctr"/>
                      <a:r>
                        <a:rPr lang="en-US" sz="2100" dirty="0"/>
                        <a:t>Model2</a:t>
                      </a:r>
                    </a:p>
                  </a:txBody>
                  <a:tcPr marL="68580" marR="68580" marT="34290" marB="34290"/>
                </a:tc>
                <a:tc>
                  <a:txBody>
                    <a:bodyPr/>
                    <a:lstStyle/>
                    <a:p>
                      <a:pPr algn="ctr"/>
                      <a:r>
                        <a:rPr lang="en-US" sz="2100" dirty="0"/>
                        <a:t>52.09</a:t>
                      </a:r>
                    </a:p>
                  </a:txBody>
                  <a:tcPr marL="68580" marR="68580" marT="34290" marB="3429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528277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0B570-CC76-EE47-9E1B-BA87F418A0FA}"/>
              </a:ext>
            </a:extLst>
          </p:cNvPr>
          <p:cNvSpPr>
            <a:spLocks noGrp="1"/>
          </p:cNvSpPr>
          <p:nvPr>
            <p:ph type="title"/>
          </p:nvPr>
        </p:nvSpPr>
        <p:spPr/>
        <p:txBody>
          <a:bodyPr/>
          <a:lstStyle/>
          <a:p>
            <a:r>
              <a:rPr lang="en-US" dirty="0"/>
              <a:t>A More Stable MSPE</a:t>
            </a:r>
          </a:p>
        </p:txBody>
      </p:sp>
      <p:sp>
        <p:nvSpPr>
          <p:cNvPr id="4" name="Rectangle 3">
            <a:extLst>
              <a:ext uri="{FF2B5EF4-FFF2-40B4-BE49-F238E27FC236}">
                <a16:creationId xmlns:a16="http://schemas.microsoft.com/office/drawing/2014/main" id="{D4FB6534-0DEF-5E46-B7B9-C78AFA9F6EFE}"/>
              </a:ext>
            </a:extLst>
          </p:cNvPr>
          <p:cNvSpPr/>
          <p:nvPr/>
        </p:nvSpPr>
        <p:spPr>
          <a:xfrm>
            <a:off x="914400" y="1495040"/>
            <a:ext cx="8610600" cy="5339923"/>
          </a:xfrm>
          <a:prstGeom prst="rect">
            <a:avLst/>
          </a:prstGeom>
        </p:spPr>
        <p:txBody>
          <a:bodyPr wrap="square">
            <a:spAutoFit/>
          </a:bodyPr>
          <a:lstStyle/>
          <a:p>
            <a:r>
              <a:rPr lang="en-US" sz="1100" dirty="0" err="1"/>
              <a:t>numMSPEs</a:t>
            </a:r>
            <a:r>
              <a:rPr lang="en-US" sz="1100" dirty="0"/>
              <a:t> = 1000</a:t>
            </a:r>
          </a:p>
          <a:p>
            <a:r>
              <a:rPr lang="en-US" sz="1100" dirty="0"/>
              <a:t>MSPEHolderModel1 = numeric(</a:t>
            </a:r>
            <a:r>
              <a:rPr lang="en-US" sz="1100" dirty="0" err="1"/>
              <a:t>numMSPEs</a:t>
            </a:r>
            <a:r>
              <a:rPr lang="en-US" sz="1100" dirty="0"/>
              <a:t>)</a:t>
            </a:r>
          </a:p>
          <a:p>
            <a:r>
              <a:rPr lang="en-US" sz="1100" dirty="0"/>
              <a:t>MSPEHolderModel2 = numeric(</a:t>
            </a:r>
            <a:r>
              <a:rPr lang="en-US" sz="1100" dirty="0" err="1"/>
              <a:t>numMSPEs</a:t>
            </a:r>
            <a:r>
              <a:rPr lang="en-US" sz="1100" dirty="0"/>
              <a:t>)</a:t>
            </a:r>
          </a:p>
          <a:p>
            <a:endParaRPr lang="en-US" sz="1100" dirty="0"/>
          </a:p>
          <a:p>
            <a:r>
              <a:rPr lang="en-US" sz="1100" dirty="0"/>
              <a:t>for (</a:t>
            </a:r>
            <a:r>
              <a:rPr lang="en-US" sz="1100" dirty="0" err="1"/>
              <a:t>i</a:t>
            </a:r>
            <a:r>
              <a:rPr lang="en-US" sz="1100" dirty="0"/>
              <a:t> in 1:numMSPEs)</a:t>
            </a:r>
          </a:p>
          <a:p>
            <a:r>
              <a:rPr lang="en-US" sz="1100" dirty="0"/>
              <a:t>{</a:t>
            </a:r>
          </a:p>
          <a:p>
            <a:r>
              <a:rPr lang="en-US" sz="1100" dirty="0"/>
              <a:t>  </a:t>
            </a:r>
            <a:r>
              <a:rPr lang="en-US" sz="1100" dirty="0" err="1"/>
              <a:t>TrainObs</a:t>
            </a:r>
            <a:r>
              <a:rPr lang="en-US" sz="1100" dirty="0"/>
              <a:t> = sample(</a:t>
            </a:r>
            <a:r>
              <a:rPr lang="en-US" sz="1100" dirty="0" err="1"/>
              <a:t>seq</a:t>
            </a:r>
            <a:r>
              <a:rPr lang="en-US" sz="1100" dirty="0"/>
              <a:t>(1,dim(NBA)[1]),round(.75*dim(NBA)[1]),replace = FALSE)</a:t>
            </a:r>
          </a:p>
          <a:p>
            <a:r>
              <a:rPr lang="en-US" sz="1100" dirty="0"/>
              <a:t>  </a:t>
            </a:r>
            <a:r>
              <a:rPr lang="en-US" sz="1100" dirty="0" err="1"/>
              <a:t>NBATrain</a:t>
            </a:r>
            <a:r>
              <a:rPr lang="en-US" sz="1100" dirty="0"/>
              <a:t> = NBA[</a:t>
            </a:r>
            <a:r>
              <a:rPr lang="en-US" sz="1100" dirty="0" err="1"/>
              <a:t>TrainObs</a:t>
            </a:r>
            <a:r>
              <a:rPr lang="en-US" sz="1100" dirty="0"/>
              <a:t>,]</a:t>
            </a:r>
          </a:p>
          <a:p>
            <a:r>
              <a:rPr lang="en-US" sz="1100" dirty="0"/>
              <a:t>  </a:t>
            </a:r>
            <a:r>
              <a:rPr lang="en-US" sz="1100" dirty="0" err="1"/>
              <a:t>NBATrain</a:t>
            </a:r>
            <a:endParaRPr lang="en-US" sz="1100" dirty="0"/>
          </a:p>
          <a:p>
            <a:r>
              <a:rPr lang="en-US" sz="1100" dirty="0"/>
              <a:t>  </a:t>
            </a:r>
            <a:r>
              <a:rPr lang="en-US" sz="1100" dirty="0" err="1"/>
              <a:t>NBATest</a:t>
            </a:r>
            <a:r>
              <a:rPr lang="en-US" sz="1100" dirty="0"/>
              <a:t> = NBA[-</a:t>
            </a:r>
            <a:r>
              <a:rPr lang="en-US" sz="1100" dirty="0" err="1"/>
              <a:t>TrainObs</a:t>
            </a:r>
            <a:r>
              <a:rPr lang="en-US" sz="1100" dirty="0"/>
              <a:t>,]</a:t>
            </a:r>
          </a:p>
          <a:p>
            <a:r>
              <a:rPr lang="en-US" sz="1100" dirty="0"/>
              <a:t>  </a:t>
            </a:r>
            <a:r>
              <a:rPr lang="en-US" sz="1100" dirty="0" err="1"/>
              <a:t>NBATest</a:t>
            </a:r>
            <a:endParaRPr lang="en-US" sz="1100" dirty="0"/>
          </a:p>
          <a:p>
            <a:r>
              <a:rPr lang="en-US" sz="1100" dirty="0"/>
              <a:t>  Model1_fit = </a:t>
            </a:r>
            <a:r>
              <a:rPr lang="en-US" sz="1100" dirty="0" err="1"/>
              <a:t>lm</a:t>
            </a:r>
            <a:r>
              <a:rPr lang="en-US" sz="1100" dirty="0"/>
              <a:t>(APPG ~ </a:t>
            </a:r>
            <a:r>
              <a:rPr lang="en-US" sz="1100" dirty="0" err="1"/>
              <a:t>Height+Weight+FG+FT</a:t>
            </a:r>
            <a:r>
              <a:rPr lang="en-US" sz="1100" dirty="0"/>
              <a:t>, data = </a:t>
            </a:r>
            <a:r>
              <a:rPr lang="en-US" sz="1100" dirty="0" err="1"/>
              <a:t>NBATrain</a:t>
            </a:r>
            <a:r>
              <a:rPr lang="en-US" sz="1100" dirty="0"/>
              <a:t>)</a:t>
            </a:r>
          </a:p>
          <a:p>
            <a:r>
              <a:rPr lang="en-US" sz="1100" dirty="0"/>
              <a:t>  Model1_Preds = predict(Model1_fit, </a:t>
            </a:r>
            <a:r>
              <a:rPr lang="en-US" sz="1100" dirty="0" err="1"/>
              <a:t>newdata</a:t>
            </a:r>
            <a:r>
              <a:rPr lang="en-US" sz="1100" dirty="0"/>
              <a:t> = </a:t>
            </a:r>
            <a:r>
              <a:rPr lang="en-US" sz="1100" dirty="0" err="1"/>
              <a:t>NBATest</a:t>
            </a:r>
            <a:r>
              <a:rPr lang="en-US" sz="1100" dirty="0"/>
              <a:t>)</a:t>
            </a:r>
          </a:p>
          <a:p>
            <a:r>
              <a:rPr lang="en-US" sz="1100" dirty="0"/>
              <a:t>  </a:t>
            </a:r>
          </a:p>
          <a:p>
            <a:r>
              <a:rPr lang="en-US" sz="1100" dirty="0"/>
              <a:t>  #MSPE Model 1</a:t>
            </a:r>
          </a:p>
          <a:p>
            <a:r>
              <a:rPr lang="en-US" sz="1100" dirty="0"/>
              <a:t>  MSPE = mean((</a:t>
            </a:r>
            <a:r>
              <a:rPr lang="en-US" sz="1100" dirty="0" err="1"/>
              <a:t>NBATest$APPG</a:t>
            </a:r>
            <a:r>
              <a:rPr lang="en-US" sz="1100" dirty="0"/>
              <a:t> - Model1_Preds)^2)</a:t>
            </a:r>
          </a:p>
          <a:p>
            <a:r>
              <a:rPr lang="en-US" sz="1100" dirty="0"/>
              <a:t>  MSPE</a:t>
            </a:r>
          </a:p>
          <a:p>
            <a:r>
              <a:rPr lang="en-US" sz="1100" dirty="0"/>
              <a:t>  MSPEHolderModel1[</a:t>
            </a:r>
            <a:r>
              <a:rPr lang="en-US" sz="1100" dirty="0" err="1"/>
              <a:t>i</a:t>
            </a:r>
            <a:r>
              <a:rPr lang="en-US" sz="1100" dirty="0"/>
              <a:t>] = MSPE</a:t>
            </a:r>
          </a:p>
          <a:p>
            <a:r>
              <a:rPr lang="en-US" sz="1100" dirty="0"/>
              <a:t>  </a:t>
            </a:r>
          </a:p>
          <a:p>
            <a:r>
              <a:rPr lang="en-US" sz="1100" dirty="0"/>
              <a:t>  #Model 2</a:t>
            </a:r>
          </a:p>
          <a:p>
            <a:r>
              <a:rPr lang="en-US" sz="1100" dirty="0"/>
              <a:t>  Model2_fit = </a:t>
            </a:r>
            <a:r>
              <a:rPr lang="en-US" sz="1100" dirty="0" err="1"/>
              <a:t>lm</a:t>
            </a:r>
            <a:r>
              <a:rPr lang="en-US" sz="1100" dirty="0"/>
              <a:t>(APPG ~ Height + FG, data = </a:t>
            </a:r>
            <a:r>
              <a:rPr lang="en-US" sz="1100" dirty="0" err="1"/>
              <a:t>NBATrain</a:t>
            </a:r>
            <a:r>
              <a:rPr lang="en-US" sz="1100" dirty="0"/>
              <a:t>)</a:t>
            </a:r>
          </a:p>
          <a:p>
            <a:r>
              <a:rPr lang="en-US" sz="1100" dirty="0"/>
              <a:t>  Model2_Preds = predict(Model2_fit,newdata = </a:t>
            </a:r>
            <a:r>
              <a:rPr lang="en-US" sz="1100" dirty="0" err="1"/>
              <a:t>NBATest</a:t>
            </a:r>
            <a:r>
              <a:rPr lang="en-US" sz="1100" dirty="0"/>
              <a:t>)</a:t>
            </a:r>
          </a:p>
          <a:p>
            <a:r>
              <a:rPr lang="en-US" sz="1100" dirty="0"/>
              <a:t>  MSPE = mean((</a:t>
            </a:r>
            <a:r>
              <a:rPr lang="en-US" sz="1100" dirty="0" err="1"/>
              <a:t>NBATest$APPG</a:t>
            </a:r>
            <a:r>
              <a:rPr lang="en-US" sz="1100" dirty="0"/>
              <a:t> - Model2_Preds)^2)</a:t>
            </a:r>
          </a:p>
          <a:p>
            <a:r>
              <a:rPr lang="en-US" sz="1100" dirty="0"/>
              <a:t>  MSPE</a:t>
            </a:r>
          </a:p>
          <a:p>
            <a:r>
              <a:rPr lang="en-US" sz="1100" dirty="0"/>
              <a:t>  MSPEHolderModel2[</a:t>
            </a:r>
            <a:r>
              <a:rPr lang="en-US" sz="1100" dirty="0" err="1"/>
              <a:t>i</a:t>
            </a:r>
            <a:r>
              <a:rPr lang="en-US" sz="1100" dirty="0"/>
              <a:t>] = MSPE</a:t>
            </a:r>
          </a:p>
          <a:p>
            <a:r>
              <a:rPr lang="en-US" sz="1100" dirty="0"/>
              <a:t>  </a:t>
            </a:r>
          </a:p>
          <a:p>
            <a:r>
              <a:rPr lang="en-US" sz="1100" dirty="0"/>
              <a:t>}</a:t>
            </a:r>
          </a:p>
          <a:p>
            <a:endParaRPr lang="en-US" sz="1100" dirty="0"/>
          </a:p>
          <a:p>
            <a:r>
              <a:rPr lang="en-US" sz="1100" dirty="0"/>
              <a:t>mean(MSPEHolderModel1)</a:t>
            </a:r>
          </a:p>
          <a:p>
            <a:r>
              <a:rPr lang="en-US" sz="1100" dirty="0"/>
              <a:t>mean(MSPEHolderModel2)</a:t>
            </a:r>
          </a:p>
        </p:txBody>
      </p:sp>
    </p:spTree>
    <p:extLst>
      <p:ext uri="{BB962C8B-B14F-4D97-AF65-F5344CB8AC3E}">
        <p14:creationId xmlns:p14="http://schemas.microsoft.com/office/powerpoint/2010/main" val="35052435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19454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0B570-CC76-EE47-9E1B-BA87F418A0FA}"/>
              </a:ext>
            </a:extLst>
          </p:cNvPr>
          <p:cNvSpPr>
            <a:spLocks noGrp="1"/>
          </p:cNvSpPr>
          <p:nvPr>
            <p:ph type="title"/>
          </p:nvPr>
        </p:nvSpPr>
        <p:spPr/>
        <p:txBody>
          <a:bodyPr/>
          <a:lstStyle/>
          <a:p>
            <a:r>
              <a:rPr lang="en-US" dirty="0"/>
              <a:t>For Live Session</a:t>
            </a:r>
          </a:p>
        </p:txBody>
      </p:sp>
      <p:sp>
        <p:nvSpPr>
          <p:cNvPr id="3" name="TextBox 2">
            <a:extLst>
              <a:ext uri="{FF2B5EF4-FFF2-40B4-BE49-F238E27FC236}">
                <a16:creationId xmlns:a16="http://schemas.microsoft.com/office/drawing/2014/main" id="{24FD6F6D-BD58-564D-8796-E324915714E0}"/>
              </a:ext>
            </a:extLst>
          </p:cNvPr>
          <p:cNvSpPr txBox="1"/>
          <p:nvPr/>
        </p:nvSpPr>
        <p:spPr>
          <a:xfrm>
            <a:off x="762000" y="1981200"/>
            <a:ext cx="7924800" cy="8956298"/>
          </a:xfrm>
          <a:prstGeom prst="rect">
            <a:avLst/>
          </a:prstGeom>
          <a:noFill/>
        </p:spPr>
        <p:txBody>
          <a:bodyPr wrap="square" rtlCol="0">
            <a:spAutoFit/>
          </a:bodyPr>
          <a:lstStyle/>
          <a:p>
            <a:r>
              <a:rPr lang="en-US" dirty="0"/>
              <a:t>Have students create residual plots for SLR models in the videos.  Ask them to imagine what the residual plot should look like if the assumptions are met and what it can look like when they are violated in some ways.  </a:t>
            </a:r>
          </a:p>
          <a:p>
            <a:endParaRPr lang="en-US"/>
          </a:p>
          <a:p>
            <a:r>
              <a:rPr lang="en-US" dirty="0"/>
              <a:t>Fit an MLR model with mpg = weight + </a:t>
            </a:r>
            <a:r>
              <a:rPr lang="en-US" dirty="0" err="1"/>
              <a:t>hp</a:t>
            </a:r>
            <a:r>
              <a:rPr lang="en-US" dirty="0"/>
              <a:t> + hp^2 and see if that fits better in terms of assumptions …. live instructor will show the results.</a:t>
            </a:r>
          </a:p>
          <a:p>
            <a:endParaRPr lang="en-US" dirty="0"/>
          </a:p>
          <a:p>
            <a:r>
              <a:rPr lang="en-US" dirty="0"/>
              <a:t>Possibly adapt code to sample more </a:t>
            </a:r>
            <a:r>
              <a:rPr lang="en-US" dirty="0" err="1"/>
              <a:t>x,y,points</a:t>
            </a:r>
            <a:r>
              <a:rPr lang="en-US" dirty="0"/>
              <a:t> or more from the points to show assumptions better.  We could just have live session instructor do this in class. But I think we should have them try.  </a:t>
            </a:r>
          </a:p>
          <a:p>
            <a:endParaRPr lang="en-US" dirty="0"/>
          </a:p>
          <a:p>
            <a:r>
              <a:rPr lang="en-US" dirty="0"/>
              <a:t>Students may ask questions about the code that plots the regression surface  </a:t>
            </a:r>
          </a:p>
          <a:p>
            <a:endParaRPr lang="en-US" dirty="0"/>
          </a:p>
          <a:p>
            <a:r>
              <a:rPr lang="en-US" dirty="0"/>
              <a:t>Add an interaction term to the mpg = weight + horsepower model from the videos.  (It is significant.)</a:t>
            </a:r>
          </a:p>
          <a:p>
            <a:endParaRPr lang="en-US" dirty="0"/>
          </a:p>
          <a:p>
            <a:r>
              <a:rPr lang="en-US" dirty="0"/>
              <a:t>Discussion Question for videos in cross validation.  “Run a CV for at least three different random Train/Test splits.  Record your MSPE (at least 3 of them) and provide at least a sentence describing your thoughts after inspecting the MSPEs.  </a:t>
            </a:r>
          </a:p>
          <a:p>
            <a:endParaRPr lang="en-US" dirty="0"/>
          </a:p>
          <a:p>
            <a:r>
              <a:rPr lang="en-US" dirty="0"/>
              <a:t>Do lot’s of interpreting slopes and intercepts</a:t>
            </a:r>
          </a:p>
          <a:p>
            <a:endParaRPr lang="en-US" dirty="0"/>
          </a:p>
          <a:p>
            <a:endParaRPr lang="en-US" dirty="0"/>
          </a:p>
          <a:p>
            <a:r>
              <a:rPr lang="en-US" dirty="0"/>
              <a:t>For Live Session Bonus:</a:t>
            </a:r>
          </a:p>
          <a:p>
            <a:r>
              <a:rPr lang="en-US" dirty="0"/>
              <a:t>Using the code used to show the assumptions of MLR, the </a:t>
            </a:r>
            <a:r>
              <a:rPr lang="en-US" dirty="0" err="1"/>
              <a:t>plotly</a:t>
            </a:r>
            <a:r>
              <a:rPr lang="en-US" dirty="0"/>
              <a:t> surface plots), generate for all x/y combinations rather than just the 10 we did in the videos.  Use </a:t>
            </a:r>
            <a:r>
              <a:rPr lang="en-US" dirty="0" err="1"/>
              <a:t>ggpairs</a:t>
            </a:r>
            <a:r>
              <a:rPr lang="en-US" dirty="0"/>
              <a:t>() to show the relationship between z and x.  Is it more linear this time?  </a:t>
            </a:r>
          </a:p>
          <a:p>
            <a:r>
              <a:rPr lang="en-US" dirty="0"/>
              <a:t> </a:t>
            </a:r>
          </a:p>
        </p:txBody>
      </p:sp>
    </p:spTree>
    <p:extLst>
      <p:ext uri="{BB962C8B-B14F-4D97-AF65-F5344CB8AC3E}">
        <p14:creationId xmlns:p14="http://schemas.microsoft.com/office/powerpoint/2010/main" val="24902885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0A47-9ADD-464E-B9D9-05634A005FA1}"/>
              </a:ext>
            </a:extLst>
          </p:cNvPr>
          <p:cNvSpPr>
            <a:spLocks noGrp="1"/>
          </p:cNvSpPr>
          <p:nvPr>
            <p:ph type="title"/>
          </p:nvPr>
        </p:nvSpPr>
        <p:spPr/>
        <p:txBody>
          <a:bodyPr/>
          <a:lstStyle/>
          <a:p>
            <a:r>
              <a:rPr lang="en-US" dirty="0"/>
              <a:t>First Two Assumptions</a:t>
            </a:r>
          </a:p>
        </p:txBody>
      </p:sp>
      <p:cxnSp>
        <p:nvCxnSpPr>
          <p:cNvPr id="5" name="Straight Connector 4">
            <a:extLst>
              <a:ext uri="{FF2B5EF4-FFF2-40B4-BE49-F238E27FC236}">
                <a16:creationId xmlns:a16="http://schemas.microsoft.com/office/drawing/2014/main" id="{7B617098-FBC4-754D-8A86-7CDEF6190ED9}"/>
              </a:ext>
            </a:extLst>
          </p:cNvPr>
          <p:cNvCxnSpPr/>
          <p:nvPr/>
        </p:nvCxnSpPr>
        <p:spPr>
          <a:xfrm>
            <a:off x="609601" y="2133600"/>
            <a:ext cx="0" cy="419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120536-2668-904E-931E-4110909F40A2}"/>
              </a:ext>
            </a:extLst>
          </p:cNvPr>
          <p:cNvCxnSpPr>
            <a:cxnSpLocks/>
          </p:cNvCxnSpPr>
          <p:nvPr/>
        </p:nvCxnSpPr>
        <p:spPr>
          <a:xfrm flipH="1">
            <a:off x="304801" y="6096000"/>
            <a:ext cx="6019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C4B3B5-AF50-AA43-BFCC-1AD3C84EADDF}"/>
              </a:ext>
            </a:extLst>
          </p:cNvPr>
          <p:cNvSpPr txBox="1"/>
          <p:nvPr/>
        </p:nvSpPr>
        <p:spPr>
          <a:xfrm>
            <a:off x="1981201" y="6248400"/>
            <a:ext cx="1981200" cy="381000"/>
          </a:xfrm>
          <a:prstGeom prst="rect">
            <a:avLst/>
          </a:prstGeom>
          <a:noFill/>
        </p:spPr>
        <p:txBody>
          <a:bodyPr wrap="square" rtlCol="0">
            <a:spAutoFit/>
          </a:bodyPr>
          <a:lstStyle/>
          <a:p>
            <a:pPr algn="ctr"/>
            <a:r>
              <a:rPr lang="en-US" dirty="0"/>
              <a:t>X</a:t>
            </a:r>
          </a:p>
        </p:txBody>
      </p:sp>
      <p:sp>
        <p:nvSpPr>
          <p:cNvPr id="9" name="TextBox 8">
            <a:extLst>
              <a:ext uri="{FF2B5EF4-FFF2-40B4-BE49-F238E27FC236}">
                <a16:creationId xmlns:a16="http://schemas.microsoft.com/office/drawing/2014/main" id="{DD408138-C471-6649-B22F-79AD12B6A390}"/>
              </a:ext>
            </a:extLst>
          </p:cNvPr>
          <p:cNvSpPr txBox="1"/>
          <p:nvPr/>
        </p:nvSpPr>
        <p:spPr>
          <a:xfrm rot="16200000">
            <a:off x="-647700" y="3695700"/>
            <a:ext cx="1981200" cy="381000"/>
          </a:xfrm>
          <a:prstGeom prst="rect">
            <a:avLst/>
          </a:prstGeom>
          <a:noFill/>
        </p:spPr>
        <p:txBody>
          <a:bodyPr wrap="square" rtlCol="0">
            <a:spAutoFit/>
          </a:bodyPr>
          <a:lstStyle/>
          <a:p>
            <a:pPr algn="ctr"/>
            <a:r>
              <a:rPr lang="en-US" dirty="0"/>
              <a:t>Y</a:t>
            </a:r>
          </a:p>
        </p:txBody>
      </p:sp>
      <p:pic>
        <p:nvPicPr>
          <p:cNvPr id="10" name="Picture 9">
            <a:extLst>
              <a:ext uri="{FF2B5EF4-FFF2-40B4-BE49-F238E27FC236}">
                <a16:creationId xmlns:a16="http://schemas.microsoft.com/office/drawing/2014/main" id="{76F0BB9B-64D7-DF48-8AD4-54D5F2CF13A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1190052" y="3667768"/>
            <a:ext cx="2178213" cy="938677"/>
          </a:xfrm>
          <a:prstGeom prst="rect">
            <a:avLst/>
          </a:prstGeom>
        </p:spPr>
      </p:pic>
      <p:sp>
        <p:nvSpPr>
          <p:cNvPr id="12" name="Oval 11">
            <a:extLst>
              <a:ext uri="{FF2B5EF4-FFF2-40B4-BE49-F238E27FC236}">
                <a16:creationId xmlns:a16="http://schemas.microsoft.com/office/drawing/2014/main" id="{93B1EC63-43A5-0741-B3AF-31A6BA6C82CE}"/>
              </a:ext>
            </a:extLst>
          </p:cNvPr>
          <p:cNvSpPr/>
          <p:nvPr/>
        </p:nvSpPr>
        <p:spPr>
          <a:xfrm>
            <a:off x="1828800" y="4038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67C20D9-E30D-3747-B6CB-22A3A4FB9A39}"/>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2933219" y="4492351"/>
            <a:ext cx="2178213" cy="938677"/>
          </a:xfrm>
          <a:prstGeom prst="rect">
            <a:avLst/>
          </a:prstGeom>
        </p:spPr>
      </p:pic>
      <p:sp>
        <p:nvSpPr>
          <p:cNvPr id="14" name="Oval 13">
            <a:extLst>
              <a:ext uri="{FF2B5EF4-FFF2-40B4-BE49-F238E27FC236}">
                <a16:creationId xmlns:a16="http://schemas.microsoft.com/office/drawing/2014/main" id="{19FAC40A-2429-2248-8084-9A8CA00B7B8D}"/>
              </a:ext>
            </a:extLst>
          </p:cNvPr>
          <p:cNvSpPr/>
          <p:nvPr/>
        </p:nvSpPr>
        <p:spPr>
          <a:xfrm>
            <a:off x="3571967" y="4863183"/>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CF8BDC16-1A47-B94F-A835-3F4317869A5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4676386" y="2327755"/>
            <a:ext cx="2178213" cy="938677"/>
          </a:xfrm>
          <a:prstGeom prst="rect">
            <a:avLst/>
          </a:prstGeom>
        </p:spPr>
      </p:pic>
      <p:sp>
        <p:nvSpPr>
          <p:cNvPr id="18" name="Oval 17">
            <a:extLst>
              <a:ext uri="{FF2B5EF4-FFF2-40B4-BE49-F238E27FC236}">
                <a16:creationId xmlns:a16="http://schemas.microsoft.com/office/drawing/2014/main" id="{4762DFD3-7904-B44E-82B5-4E9CA73C80F9}"/>
              </a:ext>
            </a:extLst>
          </p:cNvPr>
          <p:cNvSpPr/>
          <p:nvPr/>
        </p:nvSpPr>
        <p:spPr>
          <a:xfrm>
            <a:off x="1859796" y="3702213"/>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9" name="Oval 18">
            <a:extLst>
              <a:ext uri="{FF2B5EF4-FFF2-40B4-BE49-F238E27FC236}">
                <a16:creationId xmlns:a16="http://schemas.microsoft.com/office/drawing/2014/main" id="{FEB1ABBE-81FB-3A41-A30E-E522DEED26F4}"/>
              </a:ext>
            </a:extLst>
          </p:cNvPr>
          <p:cNvSpPr/>
          <p:nvPr/>
        </p:nvSpPr>
        <p:spPr>
          <a:xfrm>
            <a:off x="1379998" y="175216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0B7CC2-1BD1-AF4F-8CCF-F5AA1120A5CC}"/>
                  </a:ext>
                </a:extLst>
              </p:cNvPr>
              <p:cNvSpPr txBox="1"/>
              <p:nvPr/>
            </p:nvSpPr>
            <p:spPr>
              <a:xfrm>
                <a:off x="1837198" y="1643095"/>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𝑃𝑜𝑝𝑢𝑙𝑎𝑡𝑖𝑜𝑛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𝑀𝑒𝑎𝑛</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A40B7CC2-1BD1-AF4F-8CCF-F5AA1120A5CC}"/>
                  </a:ext>
                </a:extLst>
              </p:cNvPr>
              <p:cNvSpPr txBox="1">
                <a:spLocks noRot="1" noChangeAspect="1" noMove="1" noResize="1" noEditPoints="1" noAdjustHandles="1" noChangeArrowheads="1" noChangeShapeType="1" noTextEdit="1"/>
              </p:cNvSpPr>
              <p:nvPr/>
            </p:nvSpPr>
            <p:spPr>
              <a:xfrm>
                <a:off x="1837198" y="1643095"/>
                <a:ext cx="2667000" cy="380999"/>
              </a:xfrm>
              <a:prstGeom prst="rect">
                <a:avLst/>
              </a:prstGeom>
              <a:blipFill>
                <a:blip r:embed="rId3"/>
                <a:stretch>
                  <a:fillRect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C9AE566-DA5D-6E4F-B7A3-C16CBCB2F712}"/>
                  </a:ext>
                </a:extLst>
              </p:cNvPr>
              <p:cNvSpPr txBox="1"/>
              <p:nvPr/>
            </p:nvSpPr>
            <p:spPr>
              <a:xfrm>
                <a:off x="1837198" y="2002660"/>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𝑂𝑏𝑠𝑒𝑟𝑣𝑎𝑡𝑖𝑜𝑛</m:t>
                      </m:r>
                    </m:oMath>
                  </m:oMathPara>
                </a14:m>
                <a:endParaRPr lang="en-US" dirty="0"/>
              </a:p>
            </p:txBody>
          </p:sp>
        </mc:Choice>
        <mc:Fallback xmlns="">
          <p:sp>
            <p:nvSpPr>
              <p:cNvPr id="21" name="TextBox 20">
                <a:extLst>
                  <a:ext uri="{FF2B5EF4-FFF2-40B4-BE49-F238E27FC236}">
                    <a16:creationId xmlns:a16="http://schemas.microsoft.com/office/drawing/2014/main" id="{5C9AE566-DA5D-6E4F-B7A3-C16CBCB2F712}"/>
                  </a:ext>
                </a:extLst>
              </p:cNvPr>
              <p:cNvSpPr txBox="1">
                <a:spLocks noRot="1" noChangeAspect="1" noMove="1" noResize="1" noEditPoints="1" noAdjustHandles="1" noChangeArrowheads="1" noChangeShapeType="1" noTextEdit="1"/>
              </p:cNvSpPr>
              <p:nvPr/>
            </p:nvSpPr>
            <p:spPr>
              <a:xfrm>
                <a:off x="1837198" y="2002660"/>
                <a:ext cx="2667000" cy="380999"/>
              </a:xfrm>
              <a:prstGeom prst="rect">
                <a:avLst/>
              </a:prstGeom>
              <a:blipFill>
                <a:blip r:embed="rId4"/>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4482E635-0A2D-BF43-8015-1362E945FD12}"/>
              </a:ext>
            </a:extLst>
          </p:cNvPr>
          <p:cNvSpPr/>
          <p:nvPr/>
        </p:nvSpPr>
        <p:spPr>
          <a:xfrm>
            <a:off x="5269414" y="2699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3739F456-CF68-064F-BC32-905D64A8A536}"/>
              </a:ext>
            </a:extLst>
          </p:cNvPr>
          <p:cNvSpPr txBox="1"/>
          <p:nvPr/>
        </p:nvSpPr>
        <p:spPr>
          <a:xfrm>
            <a:off x="6016572" y="3759875"/>
            <a:ext cx="3124200" cy="2031325"/>
          </a:xfrm>
          <a:prstGeom prst="rect">
            <a:avLst/>
          </a:prstGeom>
          <a:noFill/>
        </p:spPr>
        <p:txBody>
          <a:bodyPr wrap="square" rtlCol="0">
            <a:spAutoFit/>
          </a:bodyPr>
          <a:lstStyle/>
          <a:p>
            <a:r>
              <a:rPr lang="en-US" b="1" dirty="0"/>
              <a:t>Assumptions:</a:t>
            </a:r>
          </a:p>
          <a:p>
            <a:pPr marL="342900" indent="-342900">
              <a:buAutoNum type="arabicPeriod"/>
            </a:pPr>
            <a:r>
              <a:rPr lang="en-US" dirty="0"/>
              <a:t>Subpopulations of </a:t>
            </a:r>
            <a:r>
              <a:rPr lang="en-US" dirty="0" err="1"/>
              <a:t>mpgs</a:t>
            </a:r>
            <a:r>
              <a:rPr lang="en-US" dirty="0"/>
              <a:t> for a fixed weight are normally distributed.</a:t>
            </a:r>
          </a:p>
          <a:p>
            <a:pPr marL="342900" indent="-342900">
              <a:buAutoNum type="arabicPeriod"/>
            </a:pPr>
            <a:r>
              <a:rPr lang="en-US" dirty="0"/>
              <a:t>The means of the distributions of </a:t>
            </a:r>
            <a:r>
              <a:rPr lang="en-US" dirty="0" err="1"/>
              <a:t>mpgs</a:t>
            </a:r>
            <a:r>
              <a:rPr lang="en-US" dirty="0"/>
              <a:t> are linearly related to weight. </a:t>
            </a:r>
          </a:p>
        </p:txBody>
      </p:sp>
      <p:sp>
        <p:nvSpPr>
          <p:cNvPr id="24" name="Rectangle 23">
            <a:extLst>
              <a:ext uri="{FF2B5EF4-FFF2-40B4-BE49-F238E27FC236}">
                <a16:creationId xmlns:a16="http://schemas.microsoft.com/office/drawing/2014/main" id="{8F6D3C9C-4CC0-AE40-A304-FF8D18388B7C}"/>
              </a:ext>
            </a:extLst>
          </p:cNvPr>
          <p:cNvSpPr/>
          <p:nvPr/>
        </p:nvSpPr>
        <p:spPr>
          <a:xfrm>
            <a:off x="1176580" y="1643095"/>
            <a:ext cx="3124201" cy="766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A18A92E-D0D4-3143-875A-BE697DD87616}"/>
              </a:ext>
            </a:extLst>
          </p:cNvPr>
          <p:cNvSpPr/>
          <p:nvPr/>
        </p:nvSpPr>
        <p:spPr>
          <a:xfrm>
            <a:off x="1868964" y="4464213"/>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7" name="Oval 26">
            <a:extLst>
              <a:ext uri="{FF2B5EF4-FFF2-40B4-BE49-F238E27FC236}">
                <a16:creationId xmlns:a16="http://schemas.microsoft.com/office/drawing/2014/main" id="{88321EAB-3709-4B43-98E2-731CC863996F}"/>
              </a:ext>
            </a:extLst>
          </p:cNvPr>
          <p:cNvSpPr/>
          <p:nvPr/>
        </p:nvSpPr>
        <p:spPr>
          <a:xfrm>
            <a:off x="1859796" y="34394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8" name="Oval 27">
            <a:extLst>
              <a:ext uri="{FF2B5EF4-FFF2-40B4-BE49-F238E27FC236}">
                <a16:creationId xmlns:a16="http://schemas.microsoft.com/office/drawing/2014/main" id="{AA8CEECD-6AEE-4A4B-B25B-A9E5F2846D07}"/>
              </a:ext>
            </a:extLst>
          </p:cNvPr>
          <p:cNvSpPr/>
          <p:nvPr/>
        </p:nvSpPr>
        <p:spPr>
          <a:xfrm>
            <a:off x="3598188" y="4631813"/>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9" name="Oval 28">
            <a:extLst>
              <a:ext uri="{FF2B5EF4-FFF2-40B4-BE49-F238E27FC236}">
                <a16:creationId xmlns:a16="http://schemas.microsoft.com/office/drawing/2014/main" id="{A2FA620D-0D72-5246-A457-401A3A7CF78C}"/>
              </a:ext>
            </a:extLst>
          </p:cNvPr>
          <p:cNvSpPr/>
          <p:nvPr/>
        </p:nvSpPr>
        <p:spPr>
          <a:xfrm>
            <a:off x="3591858" y="5470013"/>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0" name="Oval 29">
            <a:extLst>
              <a:ext uri="{FF2B5EF4-FFF2-40B4-BE49-F238E27FC236}">
                <a16:creationId xmlns:a16="http://schemas.microsoft.com/office/drawing/2014/main" id="{D4BB1A16-F8F1-1848-A4E7-CBD200DC26EF}"/>
              </a:ext>
            </a:extLst>
          </p:cNvPr>
          <p:cNvSpPr/>
          <p:nvPr/>
        </p:nvSpPr>
        <p:spPr>
          <a:xfrm>
            <a:off x="3582690" y="4337471"/>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1" name="Oval 30">
            <a:extLst>
              <a:ext uri="{FF2B5EF4-FFF2-40B4-BE49-F238E27FC236}">
                <a16:creationId xmlns:a16="http://schemas.microsoft.com/office/drawing/2014/main" id="{458BD364-4FDF-1B44-8F16-5E06C614A73C}"/>
              </a:ext>
            </a:extLst>
          </p:cNvPr>
          <p:cNvSpPr/>
          <p:nvPr/>
        </p:nvSpPr>
        <p:spPr>
          <a:xfrm>
            <a:off x="5309578" y="23622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2" name="Oval 31">
            <a:extLst>
              <a:ext uri="{FF2B5EF4-FFF2-40B4-BE49-F238E27FC236}">
                <a16:creationId xmlns:a16="http://schemas.microsoft.com/office/drawing/2014/main" id="{19A9F5E3-9C84-C147-A640-BE01ED56FA75}"/>
              </a:ext>
            </a:extLst>
          </p:cNvPr>
          <p:cNvSpPr/>
          <p:nvPr/>
        </p:nvSpPr>
        <p:spPr>
          <a:xfrm>
            <a:off x="5303248" y="33632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3" name="Oval 32">
            <a:extLst>
              <a:ext uri="{FF2B5EF4-FFF2-40B4-BE49-F238E27FC236}">
                <a16:creationId xmlns:a16="http://schemas.microsoft.com/office/drawing/2014/main" id="{9FEEA9A5-ADE4-274A-B7AF-8E96C5C1D1BB}"/>
              </a:ext>
            </a:extLst>
          </p:cNvPr>
          <p:cNvSpPr/>
          <p:nvPr/>
        </p:nvSpPr>
        <p:spPr>
          <a:xfrm>
            <a:off x="5294080" y="19916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pic>
        <p:nvPicPr>
          <p:cNvPr id="35" name="Picture 34">
            <a:extLst>
              <a:ext uri="{FF2B5EF4-FFF2-40B4-BE49-F238E27FC236}">
                <a16:creationId xmlns:a16="http://schemas.microsoft.com/office/drawing/2014/main" id="{7CF296F4-32E6-464A-AF2F-9A8DB300C4A5}"/>
              </a:ext>
            </a:extLst>
          </p:cNvPr>
          <p:cNvPicPr>
            <a:picLocks noChangeAspect="1"/>
          </p:cNvPicPr>
          <p:nvPr/>
        </p:nvPicPr>
        <p:blipFill>
          <a:blip r:embed="rId5"/>
          <a:stretch>
            <a:fillRect/>
          </a:stretch>
        </p:blipFill>
        <p:spPr>
          <a:xfrm>
            <a:off x="5638800" y="4053556"/>
            <a:ext cx="421809" cy="366044"/>
          </a:xfrm>
          <a:prstGeom prst="rect">
            <a:avLst/>
          </a:prstGeom>
        </p:spPr>
      </p:pic>
      <p:sp>
        <p:nvSpPr>
          <p:cNvPr id="36" name="Oval 35">
            <a:extLst>
              <a:ext uri="{FF2B5EF4-FFF2-40B4-BE49-F238E27FC236}">
                <a16:creationId xmlns:a16="http://schemas.microsoft.com/office/drawing/2014/main" id="{2D596B3C-810C-0F4B-B5D4-B981BACEE687}"/>
              </a:ext>
            </a:extLst>
          </p:cNvPr>
          <p:cNvSpPr/>
          <p:nvPr/>
        </p:nvSpPr>
        <p:spPr>
          <a:xfrm>
            <a:off x="1420678" y="213380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7" name="Oval 36">
            <a:extLst>
              <a:ext uri="{FF2B5EF4-FFF2-40B4-BE49-F238E27FC236}">
                <a16:creationId xmlns:a16="http://schemas.microsoft.com/office/drawing/2014/main" id="{3CBD9CC0-0D88-B14B-81E8-EEF20F91DA02}"/>
              </a:ext>
            </a:extLst>
          </p:cNvPr>
          <p:cNvSpPr/>
          <p:nvPr/>
        </p:nvSpPr>
        <p:spPr>
          <a:xfrm>
            <a:off x="3590568" y="5241413"/>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8" name="Oval 37">
            <a:extLst>
              <a:ext uri="{FF2B5EF4-FFF2-40B4-BE49-F238E27FC236}">
                <a16:creationId xmlns:a16="http://schemas.microsoft.com/office/drawing/2014/main" id="{AC376EBC-E466-194F-8079-FFA268597B40}"/>
              </a:ext>
            </a:extLst>
          </p:cNvPr>
          <p:cNvSpPr/>
          <p:nvPr/>
        </p:nvSpPr>
        <p:spPr>
          <a:xfrm>
            <a:off x="1866384" y="4198159"/>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9" name="Oval 38">
            <a:extLst>
              <a:ext uri="{FF2B5EF4-FFF2-40B4-BE49-F238E27FC236}">
                <a16:creationId xmlns:a16="http://schemas.microsoft.com/office/drawing/2014/main" id="{12D19A30-6550-F44E-AB81-158EE6FB9F07}"/>
              </a:ext>
            </a:extLst>
          </p:cNvPr>
          <p:cNvSpPr/>
          <p:nvPr/>
        </p:nvSpPr>
        <p:spPr>
          <a:xfrm>
            <a:off x="5303004" y="31242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pic>
        <p:nvPicPr>
          <p:cNvPr id="3" name="Picture 2">
            <a:extLst>
              <a:ext uri="{FF2B5EF4-FFF2-40B4-BE49-F238E27FC236}">
                <a16:creationId xmlns:a16="http://schemas.microsoft.com/office/drawing/2014/main" id="{9B41E6D0-BFFA-5844-A3B2-646B901E1049}"/>
              </a:ext>
            </a:extLst>
          </p:cNvPr>
          <p:cNvPicPr>
            <a:picLocks noChangeAspect="1"/>
          </p:cNvPicPr>
          <p:nvPr/>
        </p:nvPicPr>
        <p:blipFill>
          <a:blip r:embed="rId6"/>
          <a:stretch>
            <a:fillRect/>
          </a:stretch>
        </p:blipFill>
        <p:spPr>
          <a:xfrm flipH="1">
            <a:off x="5599840" y="4927600"/>
            <a:ext cx="406400" cy="406400"/>
          </a:xfrm>
          <a:prstGeom prst="rect">
            <a:avLst/>
          </a:prstGeom>
        </p:spPr>
      </p:pic>
      <p:sp>
        <p:nvSpPr>
          <p:cNvPr id="4" name="Freeform 3">
            <a:extLst>
              <a:ext uri="{FF2B5EF4-FFF2-40B4-BE49-F238E27FC236}">
                <a16:creationId xmlns:a16="http://schemas.microsoft.com/office/drawing/2014/main" id="{03D5E06B-09DB-5F49-AD6B-376824DAFCB3}"/>
              </a:ext>
            </a:extLst>
          </p:cNvPr>
          <p:cNvSpPr/>
          <p:nvPr/>
        </p:nvSpPr>
        <p:spPr>
          <a:xfrm>
            <a:off x="1937288" y="2789695"/>
            <a:ext cx="3502617" cy="2268074"/>
          </a:xfrm>
          <a:custGeom>
            <a:avLst/>
            <a:gdLst>
              <a:gd name="connsiteX0" fmla="*/ 0 w 3502617"/>
              <a:gd name="connsiteY0" fmla="*/ 1348352 h 2268074"/>
              <a:gd name="connsiteX1" fmla="*/ 1782305 w 3502617"/>
              <a:gd name="connsiteY1" fmla="*/ 2216258 h 2268074"/>
              <a:gd name="connsiteX2" fmla="*/ 3502617 w 3502617"/>
              <a:gd name="connsiteY2" fmla="*/ 0 h 2268074"/>
            </a:gdLst>
            <a:ahLst/>
            <a:cxnLst>
              <a:cxn ang="0">
                <a:pos x="connsiteX0" y="connsiteY0"/>
              </a:cxn>
              <a:cxn ang="0">
                <a:pos x="connsiteX1" y="connsiteY1"/>
              </a:cxn>
              <a:cxn ang="0">
                <a:pos x="connsiteX2" y="connsiteY2"/>
              </a:cxn>
            </a:cxnLst>
            <a:rect l="l" t="t" r="r" b="b"/>
            <a:pathLst>
              <a:path w="3502617" h="2268074">
                <a:moveTo>
                  <a:pt x="0" y="1348352"/>
                </a:moveTo>
                <a:cubicBezTo>
                  <a:pt x="599268" y="1894667"/>
                  <a:pt x="1198536" y="2440983"/>
                  <a:pt x="1782305" y="2216258"/>
                </a:cubicBezTo>
                <a:cubicBezTo>
                  <a:pt x="2366074" y="1991533"/>
                  <a:pt x="2934345" y="995766"/>
                  <a:pt x="3502617"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3783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22" grpId="0" animBg="1"/>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726C2-7F68-104C-938E-867E5CC7B00E}"/>
              </a:ext>
            </a:extLst>
          </p:cNvPr>
          <p:cNvSpPr>
            <a:spLocks noGrp="1"/>
          </p:cNvSpPr>
          <p:nvPr>
            <p:ph type="title"/>
          </p:nvPr>
        </p:nvSpPr>
        <p:spPr>
          <a:xfrm>
            <a:off x="914400" y="6019800"/>
            <a:ext cx="8229600" cy="1143000"/>
          </a:xfrm>
        </p:spPr>
        <p:txBody>
          <a:bodyPr>
            <a:noAutofit/>
          </a:bodyPr>
          <a:lstStyle/>
          <a:p>
            <a:r>
              <a:rPr lang="en-US" sz="1800" dirty="0"/>
              <a:t>Source: Francois Nielsen</a:t>
            </a:r>
          </a:p>
        </p:txBody>
      </p:sp>
      <p:pic>
        <p:nvPicPr>
          <p:cNvPr id="4" name="Picture 3">
            <a:extLst>
              <a:ext uri="{FF2B5EF4-FFF2-40B4-BE49-F238E27FC236}">
                <a16:creationId xmlns:a16="http://schemas.microsoft.com/office/drawing/2014/main" id="{275F1C1C-A46F-9140-AB8C-B905053ECFCD}"/>
              </a:ext>
            </a:extLst>
          </p:cNvPr>
          <p:cNvPicPr>
            <a:picLocks noChangeAspect="1"/>
          </p:cNvPicPr>
          <p:nvPr/>
        </p:nvPicPr>
        <p:blipFill>
          <a:blip r:embed="rId2"/>
          <a:stretch>
            <a:fillRect/>
          </a:stretch>
        </p:blipFill>
        <p:spPr>
          <a:xfrm>
            <a:off x="1187450" y="1449639"/>
            <a:ext cx="7575550" cy="4722561"/>
          </a:xfrm>
          <a:prstGeom prst="rect">
            <a:avLst/>
          </a:prstGeom>
        </p:spPr>
      </p:pic>
      <p:sp>
        <p:nvSpPr>
          <p:cNvPr id="5" name="Title 1">
            <a:extLst>
              <a:ext uri="{FF2B5EF4-FFF2-40B4-BE49-F238E27FC236}">
                <a16:creationId xmlns:a16="http://schemas.microsoft.com/office/drawing/2014/main" id="{66C28438-526E-8349-AEC3-DA762452EBD5}"/>
              </a:ext>
            </a:extLst>
          </p:cNvPr>
          <p:cNvSpPr txBox="1">
            <a:spLocks/>
          </p:cNvSpPr>
          <p:nvPr/>
        </p:nvSpPr>
        <p:spPr>
          <a:xfrm>
            <a:off x="457200" y="228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0" i="0" u="none" kern="1200">
                <a:solidFill>
                  <a:schemeClr val="tx1"/>
                </a:solidFill>
                <a:latin typeface="+mj-lt"/>
                <a:ea typeface="+mj-ea"/>
                <a:cs typeface="+mj-cs"/>
              </a:defRPr>
            </a:lvl1pPr>
          </a:lstStyle>
          <a:p>
            <a:r>
              <a:rPr lang="en-US" dirty="0"/>
              <a:t>Summary</a:t>
            </a:r>
          </a:p>
        </p:txBody>
      </p:sp>
      <p:sp>
        <p:nvSpPr>
          <p:cNvPr id="6" name="TextBox 5">
            <a:extLst>
              <a:ext uri="{FF2B5EF4-FFF2-40B4-BE49-F238E27FC236}">
                <a16:creationId xmlns:a16="http://schemas.microsoft.com/office/drawing/2014/main" id="{1783FDB7-86A0-434E-A6A2-D7D78C3F2ADD}"/>
              </a:ext>
            </a:extLst>
          </p:cNvPr>
          <p:cNvSpPr txBox="1"/>
          <p:nvPr/>
        </p:nvSpPr>
        <p:spPr>
          <a:xfrm>
            <a:off x="0" y="2362200"/>
            <a:ext cx="3124200" cy="2308324"/>
          </a:xfrm>
          <a:prstGeom prst="rect">
            <a:avLst/>
          </a:prstGeom>
          <a:noFill/>
        </p:spPr>
        <p:txBody>
          <a:bodyPr wrap="square" rtlCol="0">
            <a:spAutoFit/>
          </a:bodyPr>
          <a:lstStyle/>
          <a:p>
            <a:r>
              <a:rPr lang="en-US" sz="1600" b="1" dirty="0"/>
              <a:t>Assumptions:</a:t>
            </a:r>
          </a:p>
          <a:p>
            <a:pPr marL="342900" indent="-342900">
              <a:buAutoNum type="arabicPeriod"/>
            </a:pPr>
            <a:r>
              <a:rPr lang="en-US" sz="1600" dirty="0"/>
              <a:t>Subpopulations of Hours for a fixed number of bids prepared are normally distributed.</a:t>
            </a:r>
          </a:p>
          <a:p>
            <a:pPr marL="342900" indent="-342900">
              <a:buAutoNum type="arabicPeriod"/>
            </a:pPr>
            <a:r>
              <a:rPr lang="en-US" sz="1600" dirty="0"/>
              <a:t>The means of the normal distributions of Hours are linearly related to the number of bids prepared. </a:t>
            </a:r>
          </a:p>
        </p:txBody>
      </p:sp>
    </p:spTree>
    <p:extLst>
      <p:ext uri="{BB962C8B-B14F-4D97-AF65-F5344CB8AC3E}">
        <p14:creationId xmlns:p14="http://schemas.microsoft.com/office/powerpoint/2010/main" val="109066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31573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229600" cy="900546"/>
          </a:xfrm>
        </p:spPr>
        <p:txBody>
          <a:bodyPr>
            <a:normAutofit fontScale="90000"/>
          </a:bodyPr>
          <a:lstStyle/>
          <a:p>
            <a:r>
              <a:rPr lang="en-US" sz="3900" dirty="0"/>
              <a:t>SLR | Interpretation: Intercept and Slope</a:t>
            </a:r>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231232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0A47-9ADD-464E-B9D9-05634A005FA1}"/>
              </a:ext>
            </a:extLst>
          </p:cNvPr>
          <p:cNvSpPr>
            <a:spLocks noGrp="1"/>
          </p:cNvSpPr>
          <p:nvPr>
            <p:ph type="title"/>
          </p:nvPr>
        </p:nvSpPr>
        <p:spPr/>
        <p:txBody>
          <a:bodyPr>
            <a:normAutofit fontScale="90000"/>
          </a:bodyPr>
          <a:lstStyle/>
          <a:p>
            <a:r>
              <a:rPr lang="en-US" dirty="0"/>
              <a:t>Interpreting the Intercept and Slope</a:t>
            </a:r>
          </a:p>
        </p:txBody>
      </p:sp>
      <p:cxnSp>
        <p:nvCxnSpPr>
          <p:cNvPr id="5" name="Straight Connector 4">
            <a:extLst>
              <a:ext uri="{FF2B5EF4-FFF2-40B4-BE49-F238E27FC236}">
                <a16:creationId xmlns:a16="http://schemas.microsoft.com/office/drawing/2014/main" id="{7B617098-FBC4-754D-8A86-7CDEF6190ED9}"/>
              </a:ext>
            </a:extLst>
          </p:cNvPr>
          <p:cNvCxnSpPr/>
          <p:nvPr/>
        </p:nvCxnSpPr>
        <p:spPr>
          <a:xfrm>
            <a:off x="609601" y="2133600"/>
            <a:ext cx="0" cy="419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120536-2668-904E-931E-4110909F40A2}"/>
              </a:ext>
            </a:extLst>
          </p:cNvPr>
          <p:cNvCxnSpPr>
            <a:cxnSpLocks/>
          </p:cNvCxnSpPr>
          <p:nvPr/>
        </p:nvCxnSpPr>
        <p:spPr>
          <a:xfrm flipH="1">
            <a:off x="304801" y="6096000"/>
            <a:ext cx="6019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C4B3B5-AF50-AA43-BFCC-1AD3C84EADDF}"/>
              </a:ext>
            </a:extLst>
          </p:cNvPr>
          <p:cNvSpPr txBox="1"/>
          <p:nvPr/>
        </p:nvSpPr>
        <p:spPr>
          <a:xfrm>
            <a:off x="1981201" y="6248400"/>
            <a:ext cx="1981200" cy="381000"/>
          </a:xfrm>
          <a:prstGeom prst="rect">
            <a:avLst/>
          </a:prstGeom>
          <a:noFill/>
        </p:spPr>
        <p:txBody>
          <a:bodyPr wrap="square" rtlCol="0">
            <a:spAutoFit/>
          </a:bodyPr>
          <a:lstStyle/>
          <a:p>
            <a:pPr algn="ctr"/>
            <a:r>
              <a:rPr lang="en-US" dirty="0"/>
              <a:t>Weight</a:t>
            </a:r>
          </a:p>
        </p:txBody>
      </p:sp>
      <p:sp>
        <p:nvSpPr>
          <p:cNvPr id="9" name="TextBox 8">
            <a:extLst>
              <a:ext uri="{FF2B5EF4-FFF2-40B4-BE49-F238E27FC236}">
                <a16:creationId xmlns:a16="http://schemas.microsoft.com/office/drawing/2014/main" id="{DD408138-C471-6649-B22F-79AD12B6A390}"/>
              </a:ext>
            </a:extLst>
          </p:cNvPr>
          <p:cNvSpPr txBox="1"/>
          <p:nvPr/>
        </p:nvSpPr>
        <p:spPr>
          <a:xfrm rot="16200000">
            <a:off x="-647700" y="3695700"/>
            <a:ext cx="1981200" cy="381000"/>
          </a:xfrm>
          <a:prstGeom prst="rect">
            <a:avLst/>
          </a:prstGeom>
          <a:noFill/>
        </p:spPr>
        <p:txBody>
          <a:bodyPr wrap="square" rtlCol="0">
            <a:spAutoFit/>
          </a:bodyPr>
          <a:lstStyle/>
          <a:p>
            <a:pPr algn="ctr"/>
            <a:r>
              <a:rPr lang="en-US" dirty="0"/>
              <a:t>MPG</a:t>
            </a:r>
          </a:p>
        </p:txBody>
      </p:sp>
      <p:pic>
        <p:nvPicPr>
          <p:cNvPr id="10" name="Picture 9">
            <a:extLst>
              <a:ext uri="{FF2B5EF4-FFF2-40B4-BE49-F238E27FC236}">
                <a16:creationId xmlns:a16="http://schemas.microsoft.com/office/drawing/2014/main" id="{76F0BB9B-64D7-DF48-8AD4-54D5F2CF13A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1190052" y="2710046"/>
            <a:ext cx="2178213" cy="938677"/>
          </a:xfrm>
          <a:prstGeom prst="rect">
            <a:avLst/>
          </a:prstGeom>
        </p:spPr>
      </p:pic>
      <p:sp>
        <p:nvSpPr>
          <p:cNvPr id="12" name="Oval 11">
            <a:extLst>
              <a:ext uri="{FF2B5EF4-FFF2-40B4-BE49-F238E27FC236}">
                <a16:creationId xmlns:a16="http://schemas.microsoft.com/office/drawing/2014/main" id="{93B1EC63-43A5-0741-B3AF-31A6BA6C82CE}"/>
              </a:ext>
            </a:extLst>
          </p:cNvPr>
          <p:cNvSpPr/>
          <p:nvPr/>
        </p:nvSpPr>
        <p:spPr>
          <a:xfrm>
            <a:off x="1828800" y="3080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67C20D9-E30D-3747-B6CB-22A3A4FB9A39}"/>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2933219" y="3441938"/>
            <a:ext cx="2178213" cy="938677"/>
          </a:xfrm>
          <a:prstGeom prst="rect">
            <a:avLst/>
          </a:prstGeom>
        </p:spPr>
      </p:pic>
      <p:sp>
        <p:nvSpPr>
          <p:cNvPr id="14" name="Oval 13">
            <a:extLst>
              <a:ext uri="{FF2B5EF4-FFF2-40B4-BE49-F238E27FC236}">
                <a16:creationId xmlns:a16="http://schemas.microsoft.com/office/drawing/2014/main" id="{19FAC40A-2429-2248-8084-9A8CA00B7B8D}"/>
              </a:ext>
            </a:extLst>
          </p:cNvPr>
          <p:cNvSpPr/>
          <p:nvPr/>
        </p:nvSpPr>
        <p:spPr>
          <a:xfrm>
            <a:off x="3571967" y="38127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6235207-F9B4-E04D-A5FA-5B05661A1F05}"/>
              </a:ext>
            </a:extLst>
          </p:cNvPr>
          <p:cNvCxnSpPr/>
          <p:nvPr/>
        </p:nvCxnSpPr>
        <p:spPr>
          <a:xfrm>
            <a:off x="838201" y="2699878"/>
            <a:ext cx="5257799" cy="228600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F8BDC16-1A47-B94F-A835-3F4317869A5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4740972" y="4232755"/>
            <a:ext cx="2178213" cy="938677"/>
          </a:xfrm>
          <a:prstGeom prst="rect">
            <a:avLst/>
          </a:prstGeom>
        </p:spPr>
      </p:pic>
      <p:sp>
        <p:nvSpPr>
          <p:cNvPr id="19" name="Oval 18">
            <a:extLst>
              <a:ext uri="{FF2B5EF4-FFF2-40B4-BE49-F238E27FC236}">
                <a16:creationId xmlns:a16="http://schemas.microsoft.com/office/drawing/2014/main" id="{FEB1ABBE-81FB-3A41-A30E-E522DEED26F4}"/>
              </a:ext>
            </a:extLst>
          </p:cNvPr>
          <p:cNvSpPr/>
          <p:nvPr/>
        </p:nvSpPr>
        <p:spPr>
          <a:xfrm>
            <a:off x="2946618" y="167575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0B7CC2-1BD1-AF4F-8CCF-F5AA1120A5CC}"/>
                  </a:ext>
                </a:extLst>
              </p:cNvPr>
              <p:cNvSpPr txBox="1"/>
              <p:nvPr/>
            </p:nvSpPr>
            <p:spPr>
              <a:xfrm>
                <a:off x="3403818" y="1566687"/>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𝑃𝑜𝑝𝑢𝑙𝑎𝑡𝑖𝑜𝑛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𝑀𝑒𝑎𝑛</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A40B7CC2-1BD1-AF4F-8CCF-F5AA1120A5CC}"/>
                  </a:ext>
                </a:extLst>
              </p:cNvPr>
              <p:cNvSpPr txBox="1">
                <a:spLocks noRot="1" noChangeAspect="1" noMove="1" noResize="1" noEditPoints="1" noAdjustHandles="1" noChangeArrowheads="1" noChangeShapeType="1" noTextEdit="1"/>
              </p:cNvSpPr>
              <p:nvPr/>
            </p:nvSpPr>
            <p:spPr>
              <a:xfrm>
                <a:off x="3403818" y="1566687"/>
                <a:ext cx="2667000" cy="380999"/>
              </a:xfrm>
              <a:prstGeom prst="rect">
                <a:avLst/>
              </a:prstGeom>
              <a:blipFill>
                <a:blip r:embed="rId3"/>
                <a:stretch>
                  <a:fillRect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C9AE566-DA5D-6E4F-B7A3-C16CBCB2F712}"/>
                  </a:ext>
                </a:extLst>
              </p:cNvPr>
              <p:cNvSpPr txBox="1"/>
              <p:nvPr/>
            </p:nvSpPr>
            <p:spPr>
              <a:xfrm>
                <a:off x="3403818" y="1926252"/>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𝑂𝑏𝑠𝑒𝑟𝑣𝑎𝑡𝑖𝑜𝑛</m:t>
                      </m:r>
                    </m:oMath>
                  </m:oMathPara>
                </a14:m>
                <a:endParaRPr lang="en-US" dirty="0"/>
              </a:p>
            </p:txBody>
          </p:sp>
        </mc:Choice>
        <mc:Fallback xmlns="">
          <p:sp>
            <p:nvSpPr>
              <p:cNvPr id="21" name="TextBox 20">
                <a:extLst>
                  <a:ext uri="{FF2B5EF4-FFF2-40B4-BE49-F238E27FC236}">
                    <a16:creationId xmlns:a16="http://schemas.microsoft.com/office/drawing/2014/main" id="{5C9AE566-DA5D-6E4F-B7A3-C16CBCB2F712}"/>
                  </a:ext>
                </a:extLst>
              </p:cNvPr>
              <p:cNvSpPr txBox="1">
                <a:spLocks noRot="1" noChangeAspect="1" noMove="1" noResize="1" noEditPoints="1" noAdjustHandles="1" noChangeArrowheads="1" noChangeShapeType="1" noTextEdit="1"/>
              </p:cNvSpPr>
              <p:nvPr/>
            </p:nvSpPr>
            <p:spPr>
              <a:xfrm>
                <a:off x="3403818" y="1926252"/>
                <a:ext cx="2667000" cy="380999"/>
              </a:xfrm>
              <a:prstGeom prst="rect">
                <a:avLst/>
              </a:prstGeom>
              <a:blipFill>
                <a:blip r:embed="rId4"/>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4482E635-0A2D-BF43-8015-1362E945FD12}"/>
              </a:ext>
            </a:extLst>
          </p:cNvPr>
          <p:cNvSpPr/>
          <p:nvPr/>
        </p:nvSpPr>
        <p:spPr>
          <a:xfrm>
            <a:off x="5334000" y="4604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F6D3C9C-4CC0-AE40-A304-FF8D18388B7C}"/>
              </a:ext>
            </a:extLst>
          </p:cNvPr>
          <p:cNvSpPr/>
          <p:nvPr/>
        </p:nvSpPr>
        <p:spPr>
          <a:xfrm>
            <a:off x="2743200" y="1566687"/>
            <a:ext cx="3124201" cy="766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2D596B3C-810C-0F4B-B5D4-B981BACEE687}"/>
              </a:ext>
            </a:extLst>
          </p:cNvPr>
          <p:cNvSpPr/>
          <p:nvPr/>
        </p:nvSpPr>
        <p:spPr>
          <a:xfrm>
            <a:off x="2987298" y="20574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410470B-BD8B-4D40-8930-C0B499E3A718}"/>
                  </a:ext>
                </a:extLst>
              </p:cNvPr>
              <p:cNvSpPr txBox="1"/>
              <p:nvPr/>
            </p:nvSpPr>
            <p:spPr>
              <a:xfrm>
                <a:off x="783854" y="5225608"/>
                <a:ext cx="28636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=50−10</m:t>
                      </m:r>
                      <m:r>
                        <a:rPr lang="en-US" b="0" i="1" smtClean="0">
                          <a:latin typeface="Cambria Math" panose="02040503050406030204" pitchFamily="18" charset="0"/>
                        </a:rPr>
                        <m:t>𝑊𝑒𝑖𝑔h𝑡</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3" name="TextBox 2">
                <a:extLst>
                  <a:ext uri="{FF2B5EF4-FFF2-40B4-BE49-F238E27FC236}">
                    <a16:creationId xmlns:a16="http://schemas.microsoft.com/office/drawing/2014/main" id="{F410470B-BD8B-4D40-8930-C0B499E3A718}"/>
                  </a:ext>
                </a:extLst>
              </p:cNvPr>
              <p:cNvSpPr txBox="1">
                <a:spLocks noRot="1" noChangeAspect="1" noMove="1" noResize="1" noEditPoints="1" noAdjustHandles="1" noChangeArrowheads="1" noChangeShapeType="1" noTextEdit="1"/>
              </p:cNvSpPr>
              <p:nvPr/>
            </p:nvSpPr>
            <p:spPr>
              <a:xfrm>
                <a:off x="783854" y="5225608"/>
                <a:ext cx="2863604" cy="276999"/>
              </a:xfrm>
              <a:prstGeom prst="rect">
                <a:avLst/>
              </a:prstGeom>
              <a:blipFill>
                <a:blip r:embed="rId5"/>
                <a:stretch>
                  <a:fillRect l="-885" b="-39130"/>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7A3B618A-1CD0-C847-99E0-33ACD5D07858}"/>
              </a:ext>
            </a:extLst>
          </p:cNvPr>
          <p:cNvSpPr txBox="1"/>
          <p:nvPr/>
        </p:nvSpPr>
        <p:spPr>
          <a:xfrm>
            <a:off x="6553200" y="2021681"/>
            <a:ext cx="2461003" cy="3693319"/>
          </a:xfrm>
          <a:prstGeom prst="rect">
            <a:avLst/>
          </a:prstGeom>
          <a:noFill/>
        </p:spPr>
        <p:txBody>
          <a:bodyPr wrap="square" rtlCol="0">
            <a:spAutoFit/>
          </a:bodyPr>
          <a:lstStyle/>
          <a:p>
            <a:r>
              <a:rPr lang="en-US" b="1" dirty="0"/>
              <a:t>Interpretation:</a:t>
            </a:r>
          </a:p>
          <a:p>
            <a:endParaRPr lang="en-US" dirty="0"/>
          </a:p>
          <a:p>
            <a:r>
              <a:rPr lang="en-US" dirty="0"/>
              <a:t>Intercept:  A car that weighs 0lbs is estimated to get 50mpg.  </a:t>
            </a:r>
          </a:p>
          <a:p>
            <a:r>
              <a:rPr lang="en-US" dirty="0"/>
              <a:t>Extrapolation!</a:t>
            </a:r>
          </a:p>
          <a:p>
            <a:endParaRPr lang="en-US" dirty="0"/>
          </a:p>
          <a:p>
            <a:r>
              <a:rPr lang="en-US" dirty="0"/>
              <a:t>Slope: For each additional 1,000 </a:t>
            </a:r>
            <a:r>
              <a:rPr lang="en-US" dirty="0" err="1"/>
              <a:t>lbs</a:t>
            </a:r>
            <a:r>
              <a:rPr lang="en-US" dirty="0"/>
              <a:t> added to the car, the car is estimated to get 10 less mpg.  </a:t>
            </a:r>
          </a:p>
        </p:txBody>
      </p:sp>
      <p:sp>
        <p:nvSpPr>
          <p:cNvPr id="34" name="Oval 33">
            <a:extLst>
              <a:ext uri="{FF2B5EF4-FFF2-40B4-BE49-F238E27FC236}">
                <a16:creationId xmlns:a16="http://schemas.microsoft.com/office/drawing/2014/main" id="{FD539E7D-585B-BF47-803C-CAA6F32A9124}"/>
              </a:ext>
            </a:extLst>
          </p:cNvPr>
          <p:cNvSpPr/>
          <p:nvPr/>
        </p:nvSpPr>
        <p:spPr>
          <a:xfrm>
            <a:off x="1871371" y="31211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5" name="Oval 34">
            <a:extLst>
              <a:ext uri="{FF2B5EF4-FFF2-40B4-BE49-F238E27FC236}">
                <a16:creationId xmlns:a16="http://schemas.microsoft.com/office/drawing/2014/main" id="{CB6E692A-B10C-8B46-9AE2-3A9A72762EDC}"/>
              </a:ext>
            </a:extLst>
          </p:cNvPr>
          <p:cNvSpPr/>
          <p:nvPr/>
        </p:nvSpPr>
        <p:spPr>
          <a:xfrm>
            <a:off x="1868964" y="353317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7" name="Oval 36">
            <a:extLst>
              <a:ext uri="{FF2B5EF4-FFF2-40B4-BE49-F238E27FC236}">
                <a16:creationId xmlns:a16="http://schemas.microsoft.com/office/drawing/2014/main" id="{A5E1DFAD-E873-B24F-8728-347957067742}"/>
              </a:ext>
            </a:extLst>
          </p:cNvPr>
          <p:cNvSpPr/>
          <p:nvPr/>
        </p:nvSpPr>
        <p:spPr>
          <a:xfrm>
            <a:off x="1859796" y="2695871"/>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8" name="Oval 37">
            <a:extLst>
              <a:ext uri="{FF2B5EF4-FFF2-40B4-BE49-F238E27FC236}">
                <a16:creationId xmlns:a16="http://schemas.microsoft.com/office/drawing/2014/main" id="{79D7D2BF-7F1F-2E4F-A074-EA19E8C3E017}"/>
              </a:ext>
            </a:extLst>
          </p:cNvPr>
          <p:cNvSpPr/>
          <p:nvPr/>
        </p:nvSpPr>
        <p:spPr>
          <a:xfrm>
            <a:off x="3621338" y="38638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9" name="Oval 38">
            <a:extLst>
              <a:ext uri="{FF2B5EF4-FFF2-40B4-BE49-F238E27FC236}">
                <a16:creationId xmlns:a16="http://schemas.microsoft.com/office/drawing/2014/main" id="{A10E9CE1-A011-2043-81A3-9A7126029BFB}"/>
              </a:ext>
            </a:extLst>
          </p:cNvPr>
          <p:cNvSpPr/>
          <p:nvPr/>
        </p:nvSpPr>
        <p:spPr>
          <a:xfrm>
            <a:off x="3615008" y="42149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0" name="Oval 39">
            <a:extLst>
              <a:ext uri="{FF2B5EF4-FFF2-40B4-BE49-F238E27FC236}">
                <a16:creationId xmlns:a16="http://schemas.microsoft.com/office/drawing/2014/main" id="{4981A465-93BA-AB43-80BC-69E6D3C9B611}"/>
              </a:ext>
            </a:extLst>
          </p:cNvPr>
          <p:cNvSpPr/>
          <p:nvPr/>
        </p:nvSpPr>
        <p:spPr>
          <a:xfrm>
            <a:off x="3605840" y="349341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1" name="Oval 40">
            <a:extLst>
              <a:ext uri="{FF2B5EF4-FFF2-40B4-BE49-F238E27FC236}">
                <a16:creationId xmlns:a16="http://schemas.microsoft.com/office/drawing/2014/main" id="{C98C633B-D275-2649-B41E-1C1E04A23B42}"/>
              </a:ext>
            </a:extLst>
          </p:cNvPr>
          <p:cNvSpPr/>
          <p:nvPr/>
        </p:nvSpPr>
        <p:spPr>
          <a:xfrm>
            <a:off x="5374164" y="464627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2" name="Oval 41">
            <a:extLst>
              <a:ext uri="{FF2B5EF4-FFF2-40B4-BE49-F238E27FC236}">
                <a16:creationId xmlns:a16="http://schemas.microsoft.com/office/drawing/2014/main" id="{066498C2-31C4-0641-82A4-FAA376785AE2}"/>
              </a:ext>
            </a:extLst>
          </p:cNvPr>
          <p:cNvSpPr/>
          <p:nvPr/>
        </p:nvSpPr>
        <p:spPr>
          <a:xfrm>
            <a:off x="5367834" y="5039873"/>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3" name="Oval 42">
            <a:extLst>
              <a:ext uri="{FF2B5EF4-FFF2-40B4-BE49-F238E27FC236}">
                <a16:creationId xmlns:a16="http://schemas.microsoft.com/office/drawing/2014/main" id="{DDD06F9B-63DB-6D4A-91A8-C7B9FCB24E63}"/>
              </a:ext>
            </a:extLst>
          </p:cNvPr>
          <p:cNvSpPr/>
          <p:nvPr/>
        </p:nvSpPr>
        <p:spPr>
          <a:xfrm>
            <a:off x="5370241" y="424887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Tree>
    <p:extLst>
      <p:ext uri="{BB962C8B-B14F-4D97-AF65-F5344CB8AC3E}">
        <p14:creationId xmlns:p14="http://schemas.microsoft.com/office/powerpoint/2010/main" val="517287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4" grpId="0" animBg="1"/>
      <p:bldP spid="14" grpId="1" animBg="1"/>
      <p:bldP spid="22" grpId="0" animBg="1"/>
      <p:bldP spid="22" grpId="1" animBg="1"/>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0A47-9ADD-464E-B9D9-05634A005FA1}"/>
              </a:ext>
            </a:extLst>
          </p:cNvPr>
          <p:cNvSpPr>
            <a:spLocks noGrp="1"/>
          </p:cNvSpPr>
          <p:nvPr>
            <p:ph type="title"/>
          </p:nvPr>
        </p:nvSpPr>
        <p:spPr/>
        <p:txBody>
          <a:bodyPr>
            <a:normAutofit fontScale="90000"/>
          </a:bodyPr>
          <a:lstStyle/>
          <a:p>
            <a:r>
              <a:rPr lang="en-US" dirty="0"/>
              <a:t>Interpreting the Intercept and Slope</a:t>
            </a:r>
          </a:p>
        </p:txBody>
      </p:sp>
      <p:cxnSp>
        <p:nvCxnSpPr>
          <p:cNvPr id="5" name="Straight Connector 4">
            <a:extLst>
              <a:ext uri="{FF2B5EF4-FFF2-40B4-BE49-F238E27FC236}">
                <a16:creationId xmlns:a16="http://schemas.microsoft.com/office/drawing/2014/main" id="{7B617098-FBC4-754D-8A86-7CDEF6190ED9}"/>
              </a:ext>
            </a:extLst>
          </p:cNvPr>
          <p:cNvCxnSpPr/>
          <p:nvPr/>
        </p:nvCxnSpPr>
        <p:spPr>
          <a:xfrm>
            <a:off x="609601" y="2133600"/>
            <a:ext cx="0" cy="419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120536-2668-904E-931E-4110909F40A2}"/>
              </a:ext>
            </a:extLst>
          </p:cNvPr>
          <p:cNvCxnSpPr>
            <a:cxnSpLocks/>
          </p:cNvCxnSpPr>
          <p:nvPr/>
        </p:nvCxnSpPr>
        <p:spPr>
          <a:xfrm flipH="1">
            <a:off x="304801" y="6096000"/>
            <a:ext cx="6019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C4B3B5-AF50-AA43-BFCC-1AD3C84EADDF}"/>
              </a:ext>
            </a:extLst>
          </p:cNvPr>
          <p:cNvSpPr txBox="1"/>
          <p:nvPr/>
        </p:nvSpPr>
        <p:spPr>
          <a:xfrm>
            <a:off x="1981201" y="6248400"/>
            <a:ext cx="1981200" cy="381000"/>
          </a:xfrm>
          <a:prstGeom prst="rect">
            <a:avLst/>
          </a:prstGeom>
          <a:noFill/>
        </p:spPr>
        <p:txBody>
          <a:bodyPr wrap="square" rtlCol="0">
            <a:spAutoFit/>
          </a:bodyPr>
          <a:lstStyle/>
          <a:p>
            <a:pPr algn="ctr"/>
            <a:r>
              <a:rPr lang="en-US" dirty="0"/>
              <a:t>Weight</a:t>
            </a:r>
          </a:p>
        </p:txBody>
      </p:sp>
      <p:sp>
        <p:nvSpPr>
          <p:cNvPr id="9" name="TextBox 8">
            <a:extLst>
              <a:ext uri="{FF2B5EF4-FFF2-40B4-BE49-F238E27FC236}">
                <a16:creationId xmlns:a16="http://schemas.microsoft.com/office/drawing/2014/main" id="{DD408138-C471-6649-B22F-79AD12B6A390}"/>
              </a:ext>
            </a:extLst>
          </p:cNvPr>
          <p:cNvSpPr txBox="1"/>
          <p:nvPr/>
        </p:nvSpPr>
        <p:spPr>
          <a:xfrm rot="16200000">
            <a:off x="-647700" y="3695700"/>
            <a:ext cx="1981200" cy="381000"/>
          </a:xfrm>
          <a:prstGeom prst="rect">
            <a:avLst/>
          </a:prstGeom>
          <a:noFill/>
        </p:spPr>
        <p:txBody>
          <a:bodyPr wrap="square" rtlCol="0">
            <a:spAutoFit/>
          </a:bodyPr>
          <a:lstStyle/>
          <a:p>
            <a:pPr algn="ctr"/>
            <a:r>
              <a:rPr lang="en-US" dirty="0"/>
              <a:t>Horse Power</a:t>
            </a:r>
          </a:p>
        </p:txBody>
      </p:sp>
      <p:pic>
        <p:nvPicPr>
          <p:cNvPr id="10" name="Picture 9">
            <a:extLst>
              <a:ext uri="{FF2B5EF4-FFF2-40B4-BE49-F238E27FC236}">
                <a16:creationId xmlns:a16="http://schemas.microsoft.com/office/drawing/2014/main" id="{76F0BB9B-64D7-DF48-8AD4-54D5F2CF13A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1190052" y="4308955"/>
            <a:ext cx="2178213" cy="938677"/>
          </a:xfrm>
          <a:prstGeom prst="rect">
            <a:avLst/>
          </a:prstGeom>
        </p:spPr>
      </p:pic>
      <p:sp>
        <p:nvSpPr>
          <p:cNvPr id="12" name="Oval 11">
            <a:extLst>
              <a:ext uri="{FF2B5EF4-FFF2-40B4-BE49-F238E27FC236}">
                <a16:creationId xmlns:a16="http://schemas.microsoft.com/office/drawing/2014/main" id="{93B1EC63-43A5-0741-B3AF-31A6BA6C82CE}"/>
              </a:ext>
            </a:extLst>
          </p:cNvPr>
          <p:cNvSpPr/>
          <p:nvPr/>
        </p:nvSpPr>
        <p:spPr>
          <a:xfrm>
            <a:off x="1828800" y="467978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67C20D9-E30D-3747-B6CB-22A3A4FB9A39}"/>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2933219" y="3441938"/>
            <a:ext cx="2178213" cy="938677"/>
          </a:xfrm>
          <a:prstGeom prst="rect">
            <a:avLst/>
          </a:prstGeom>
        </p:spPr>
      </p:pic>
      <p:sp>
        <p:nvSpPr>
          <p:cNvPr id="14" name="Oval 13">
            <a:extLst>
              <a:ext uri="{FF2B5EF4-FFF2-40B4-BE49-F238E27FC236}">
                <a16:creationId xmlns:a16="http://schemas.microsoft.com/office/drawing/2014/main" id="{19FAC40A-2429-2248-8084-9A8CA00B7B8D}"/>
              </a:ext>
            </a:extLst>
          </p:cNvPr>
          <p:cNvSpPr/>
          <p:nvPr/>
        </p:nvSpPr>
        <p:spPr>
          <a:xfrm>
            <a:off x="3571967" y="38127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6235207-F9B4-E04D-A5FA-5B05661A1F05}"/>
              </a:ext>
            </a:extLst>
          </p:cNvPr>
          <p:cNvCxnSpPr>
            <a:cxnSpLocks/>
          </p:cNvCxnSpPr>
          <p:nvPr/>
        </p:nvCxnSpPr>
        <p:spPr>
          <a:xfrm flipV="1">
            <a:off x="838202" y="2525040"/>
            <a:ext cx="5562600" cy="2843225"/>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F8BDC16-1A47-B94F-A835-3F4317869A5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4676386" y="2556355"/>
            <a:ext cx="2178213" cy="938677"/>
          </a:xfrm>
          <a:prstGeom prst="rect">
            <a:avLst/>
          </a:prstGeom>
        </p:spPr>
      </p:pic>
      <p:sp>
        <p:nvSpPr>
          <p:cNvPr id="18" name="Oval 17">
            <a:extLst>
              <a:ext uri="{FF2B5EF4-FFF2-40B4-BE49-F238E27FC236}">
                <a16:creationId xmlns:a16="http://schemas.microsoft.com/office/drawing/2014/main" id="{4762DFD3-7904-B44E-82B5-4E9CA73C80F9}"/>
              </a:ext>
            </a:extLst>
          </p:cNvPr>
          <p:cNvSpPr/>
          <p:nvPr/>
        </p:nvSpPr>
        <p:spPr>
          <a:xfrm>
            <a:off x="1859796" y="4342109"/>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9" name="Oval 18">
            <a:extLst>
              <a:ext uri="{FF2B5EF4-FFF2-40B4-BE49-F238E27FC236}">
                <a16:creationId xmlns:a16="http://schemas.microsoft.com/office/drawing/2014/main" id="{FEB1ABBE-81FB-3A41-A30E-E522DEED26F4}"/>
              </a:ext>
            </a:extLst>
          </p:cNvPr>
          <p:cNvSpPr/>
          <p:nvPr/>
        </p:nvSpPr>
        <p:spPr>
          <a:xfrm>
            <a:off x="1379998" y="175216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0B7CC2-1BD1-AF4F-8CCF-F5AA1120A5CC}"/>
                  </a:ext>
                </a:extLst>
              </p:cNvPr>
              <p:cNvSpPr txBox="1"/>
              <p:nvPr/>
            </p:nvSpPr>
            <p:spPr>
              <a:xfrm>
                <a:off x="1837198" y="1643095"/>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𝑃𝑜𝑝𝑢𝑙𝑎𝑡𝑖𝑜𝑛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𝑀𝑒𝑎𝑛</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A40B7CC2-1BD1-AF4F-8CCF-F5AA1120A5CC}"/>
                  </a:ext>
                </a:extLst>
              </p:cNvPr>
              <p:cNvSpPr txBox="1">
                <a:spLocks noRot="1" noChangeAspect="1" noMove="1" noResize="1" noEditPoints="1" noAdjustHandles="1" noChangeArrowheads="1" noChangeShapeType="1" noTextEdit="1"/>
              </p:cNvSpPr>
              <p:nvPr/>
            </p:nvSpPr>
            <p:spPr>
              <a:xfrm>
                <a:off x="1837198" y="1643095"/>
                <a:ext cx="2667000" cy="380999"/>
              </a:xfrm>
              <a:prstGeom prst="rect">
                <a:avLst/>
              </a:prstGeom>
              <a:blipFill>
                <a:blip r:embed="rId3"/>
                <a:stretch>
                  <a:fillRect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C9AE566-DA5D-6E4F-B7A3-C16CBCB2F712}"/>
                  </a:ext>
                </a:extLst>
              </p:cNvPr>
              <p:cNvSpPr txBox="1"/>
              <p:nvPr/>
            </p:nvSpPr>
            <p:spPr>
              <a:xfrm>
                <a:off x="1837198" y="2002660"/>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𝑂𝑏𝑠𝑒𝑟𝑣𝑎𝑡𝑖𝑜𝑛</m:t>
                      </m:r>
                    </m:oMath>
                  </m:oMathPara>
                </a14:m>
                <a:endParaRPr lang="en-US" dirty="0"/>
              </a:p>
            </p:txBody>
          </p:sp>
        </mc:Choice>
        <mc:Fallback xmlns="">
          <p:sp>
            <p:nvSpPr>
              <p:cNvPr id="21" name="TextBox 20">
                <a:extLst>
                  <a:ext uri="{FF2B5EF4-FFF2-40B4-BE49-F238E27FC236}">
                    <a16:creationId xmlns:a16="http://schemas.microsoft.com/office/drawing/2014/main" id="{5C9AE566-DA5D-6E4F-B7A3-C16CBCB2F712}"/>
                  </a:ext>
                </a:extLst>
              </p:cNvPr>
              <p:cNvSpPr txBox="1">
                <a:spLocks noRot="1" noChangeAspect="1" noMove="1" noResize="1" noEditPoints="1" noAdjustHandles="1" noChangeArrowheads="1" noChangeShapeType="1" noTextEdit="1"/>
              </p:cNvSpPr>
              <p:nvPr/>
            </p:nvSpPr>
            <p:spPr>
              <a:xfrm>
                <a:off x="1837198" y="2002660"/>
                <a:ext cx="2667000" cy="380999"/>
              </a:xfrm>
              <a:prstGeom prst="rect">
                <a:avLst/>
              </a:prstGeom>
              <a:blipFill>
                <a:blip r:embed="rId4"/>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4482E635-0A2D-BF43-8015-1362E945FD12}"/>
              </a:ext>
            </a:extLst>
          </p:cNvPr>
          <p:cNvSpPr/>
          <p:nvPr/>
        </p:nvSpPr>
        <p:spPr>
          <a:xfrm>
            <a:off x="5269414" y="29284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F6D3C9C-4CC0-AE40-A304-FF8D18388B7C}"/>
              </a:ext>
            </a:extLst>
          </p:cNvPr>
          <p:cNvSpPr/>
          <p:nvPr/>
        </p:nvSpPr>
        <p:spPr>
          <a:xfrm>
            <a:off x="1176580" y="1643095"/>
            <a:ext cx="3124201" cy="766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A18A92E-D0D4-3143-875A-BE697DD87616}"/>
              </a:ext>
            </a:extLst>
          </p:cNvPr>
          <p:cNvSpPr/>
          <p:nvPr/>
        </p:nvSpPr>
        <p:spPr>
          <a:xfrm>
            <a:off x="1868964" y="5027909"/>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7" name="Oval 26">
            <a:extLst>
              <a:ext uri="{FF2B5EF4-FFF2-40B4-BE49-F238E27FC236}">
                <a16:creationId xmlns:a16="http://schemas.microsoft.com/office/drawing/2014/main" id="{88321EAB-3709-4B43-98E2-731CC863996F}"/>
              </a:ext>
            </a:extLst>
          </p:cNvPr>
          <p:cNvSpPr/>
          <p:nvPr/>
        </p:nvSpPr>
        <p:spPr>
          <a:xfrm>
            <a:off x="1859796" y="4098011"/>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8" name="Oval 27">
            <a:extLst>
              <a:ext uri="{FF2B5EF4-FFF2-40B4-BE49-F238E27FC236}">
                <a16:creationId xmlns:a16="http://schemas.microsoft.com/office/drawing/2014/main" id="{AA8CEECD-6AEE-4A4B-B25B-A9E5F2846D07}"/>
              </a:ext>
            </a:extLst>
          </p:cNvPr>
          <p:cNvSpPr/>
          <p:nvPr/>
        </p:nvSpPr>
        <p:spPr>
          <a:xfrm>
            <a:off x="3598188" y="40490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9" name="Oval 28">
            <a:extLst>
              <a:ext uri="{FF2B5EF4-FFF2-40B4-BE49-F238E27FC236}">
                <a16:creationId xmlns:a16="http://schemas.microsoft.com/office/drawing/2014/main" id="{A2FA620D-0D72-5246-A457-401A3A7CF78C}"/>
              </a:ext>
            </a:extLst>
          </p:cNvPr>
          <p:cNvSpPr/>
          <p:nvPr/>
        </p:nvSpPr>
        <p:spPr>
          <a:xfrm>
            <a:off x="3591858" y="43538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0" name="Oval 29">
            <a:extLst>
              <a:ext uri="{FF2B5EF4-FFF2-40B4-BE49-F238E27FC236}">
                <a16:creationId xmlns:a16="http://schemas.microsoft.com/office/drawing/2014/main" id="{D4BB1A16-F8F1-1848-A4E7-CBD200DC26EF}"/>
              </a:ext>
            </a:extLst>
          </p:cNvPr>
          <p:cNvSpPr/>
          <p:nvPr/>
        </p:nvSpPr>
        <p:spPr>
          <a:xfrm>
            <a:off x="3582690" y="342396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1" name="Oval 30">
            <a:extLst>
              <a:ext uri="{FF2B5EF4-FFF2-40B4-BE49-F238E27FC236}">
                <a16:creationId xmlns:a16="http://schemas.microsoft.com/office/drawing/2014/main" id="{458BD364-4FDF-1B44-8F16-5E06C614A73C}"/>
              </a:ext>
            </a:extLst>
          </p:cNvPr>
          <p:cNvSpPr/>
          <p:nvPr/>
        </p:nvSpPr>
        <p:spPr>
          <a:xfrm>
            <a:off x="5309578" y="28194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2" name="Oval 31">
            <a:extLst>
              <a:ext uri="{FF2B5EF4-FFF2-40B4-BE49-F238E27FC236}">
                <a16:creationId xmlns:a16="http://schemas.microsoft.com/office/drawing/2014/main" id="{19A9F5E3-9C84-C147-A640-BE01ED56FA75}"/>
              </a:ext>
            </a:extLst>
          </p:cNvPr>
          <p:cNvSpPr/>
          <p:nvPr/>
        </p:nvSpPr>
        <p:spPr>
          <a:xfrm>
            <a:off x="5303248" y="344449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3" name="Oval 32">
            <a:extLst>
              <a:ext uri="{FF2B5EF4-FFF2-40B4-BE49-F238E27FC236}">
                <a16:creationId xmlns:a16="http://schemas.microsoft.com/office/drawing/2014/main" id="{9FEEA9A5-ADE4-274A-B7AF-8E96C5C1D1BB}"/>
              </a:ext>
            </a:extLst>
          </p:cNvPr>
          <p:cNvSpPr/>
          <p:nvPr/>
        </p:nvSpPr>
        <p:spPr>
          <a:xfrm>
            <a:off x="5294080" y="25146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6" name="Oval 35">
            <a:extLst>
              <a:ext uri="{FF2B5EF4-FFF2-40B4-BE49-F238E27FC236}">
                <a16:creationId xmlns:a16="http://schemas.microsoft.com/office/drawing/2014/main" id="{2D596B3C-810C-0F4B-B5D4-B981BACEE687}"/>
              </a:ext>
            </a:extLst>
          </p:cNvPr>
          <p:cNvSpPr/>
          <p:nvPr/>
        </p:nvSpPr>
        <p:spPr>
          <a:xfrm>
            <a:off x="1420678" y="213380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7" name="TextBox 36">
            <a:extLst>
              <a:ext uri="{FF2B5EF4-FFF2-40B4-BE49-F238E27FC236}">
                <a16:creationId xmlns:a16="http://schemas.microsoft.com/office/drawing/2014/main" id="{BCB17D31-A0CD-5248-A90B-BE2ED6C6F543}"/>
              </a:ext>
            </a:extLst>
          </p:cNvPr>
          <p:cNvSpPr txBox="1"/>
          <p:nvPr/>
        </p:nvSpPr>
        <p:spPr>
          <a:xfrm>
            <a:off x="6553200" y="2021681"/>
            <a:ext cx="2461003" cy="3693319"/>
          </a:xfrm>
          <a:prstGeom prst="rect">
            <a:avLst/>
          </a:prstGeom>
          <a:noFill/>
        </p:spPr>
        <p:txBody>
          <a:bodyPr wrap="square" rtlCol="0">
            <a:spAutoFit/>
          </a:bodyPr>
          <a:lstStyle/>
          <a:p>
            <a:r>
              <a:rPr lang="en-US" b="1" dirty="0"/>
              <a:t>Interpretation:</a:t>
            </a:r>
          </a:p>
          <a:p>
            <a:endParaRPr lang="en-US" dirty="0"/>
          </a:p>
          <a:p>
            <a:r>
              <a:rPr lang="en-US" dirty="0"/>
              <a:t>Intercept:  A car that weighs 0lbs is estimated to have 100 horsepower</a:t>
            </a:r>
          </a:p>
          <a:p>
            <a:r>
              <a:rPr lang="en-US" dirty="0"/>
              <a:t>Extrapolation!</a:t>
            </a:r>
          </a:p>
          <a:p>
            <a:endParaRPr lang="en-US" dirty="0"/>
          </a:p>
          <a:p>
            <a:r>
              <a:rPr lang="en-US" dirty="0"/>
              <a:t>Slope: For each additional 1,000 </a:t>
            </a:r>
            <a:r>
              <a:rPr lang="en-US" dirty="0" err="1"/>
              <a:t>lbs</a:t>
            </a:r>
            <a:r>
              <a:rPr lang="en-US" dirty="0"/>
              <a:t> added to a car, a car is estimated to have 50 more horsepower.  </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C2C0480-1402-3A40-9010-929A340B2F32}"/>
                  </a:ext>
                </a:extLst>
              </p:cNvPr>
              <p:cNvSpPr txBox="1"/>
              <p:nvPr/>
            </p:nvSpPr>
            <p:spPr>
              <a:xfrm>
                <a:off x="2748497" y="5557608"/>
                <a:ext cx="29918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=100+50</m:t>
                      </m:r>
                      <m:r>
                        <a:rPr lang="en-US" b="0" i="1" smtClean="0">
                          <a:latin typeface="Cambria Math" panose="02040503050406030204" pitchFamily="18" charset="0"/>
                        </a:rPr>
                        <m:t>𝑊𝑒𝑖𝑔h𝑡</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38" name="TextBox 37">
                <a:extLst>
                  <a:ext uri="{FF2B5EF4-FFF2-40B4-BE49-F238E27FC236}">
                    <a16:creationId xmlns:a16="http://schemas.microsoft.com/office/drawing/2014/main" id="{8C2C0480-1402-3A40-9010-929A340B2F32}"/>
                  </a:ext>
                </a:extLst>
              </p:cNvPr>
              <p:cNvSpPr txBox="1">
                <a:spLocks noRot="1" noChangeAspect="1" noMove="1" noResize="1" noEditPoints="1" noAdjustHandles="1" noChangeArrowheads="1" noChangeShapeType="1" noTextEdit="1"/>
              </p:cNvSpPr>
              <p:nvPr/>
            </p:nvSpPr>
            <p:spPr>
              <a:xfrm>
                <a:off x="2748497" y="5557608"/>
                <a:ext cx="2991845" cy="276999"/>
              </a:xfrm>
              <a:prstGeom prst="rect">
                <a:avLst/>
              </a:prstGeom>
              <a:blipFill>
                <a:blip r:embed="rId6"/>
                <a:stretch>
                  <a:fillRect l="-1271" t="-4545" b="-40909"/>
                </a:stretch>
              </a:blipFill>
            </p:spPr>
            <p:txBody>
              <a:bodyPr/>
              <a:lstStyle/>
              <a:p>
                <a:r>
                  <a:rPr lang="en-US">
                    <a:noFill/>
                  </a:rPr>
                  <a:t> </a:t>
                </a:r>
              </a:p>
            </p:txBody>
          </p:sp>
        </mc:Fallback>
      </mc:AlternateContent>
    </p:spTree>
    <p:extLst>
      <p:ext uri="{BB962C8B-B14F-4D97-AF65-F5344CB8AC3E}">
        <p14:creationId xmlns:p14="http://schemas.microsoft.com/office/powerpoint/2010/main" val="186199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7">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22" grpId="0" animBg="1"/>
      <p:bldP spid="38"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0A47-9ADD-464E-B9D9-05634A005FA1}"/>
              </a:ext>
            </a:extLst>
          </p:cNvPr>
          <p:cNvSpPr>
            <a:spLocks noGrp="1"/>
          </p:cNvSpPr>
          <p:nvPr>
            <p:ph type="title"/>
          </p:nvPr>
        </p:nvSpPr>
        <p:spPr/>
        <p:txBody>
          <a:bodyPr>
            <a:normAutofit/>
          </a:bodyPr>
          <a:lstStyle/>
          <a:p>
            <a:r>
              <a:rPr lang="en-US" dirty="0"/>
              <a:t>Concept Check</a:t>
            </a:r>
          </a:p>
        </p:txBody>
      </p:sp>
      <p:cxnSp>
        <p:nvCxnSpPr>
          <p:cNvPr id="5" name="Straight Connector 4">
            <a:extLst>
              <a:ext uri="{FF2B5EF4-FFF2-40B4-BE49-F238E27FC236}">
                <a16:creationId xmlns:a16="http://schemas.microsoft.com/office/drawing/2014/main" id="{7B617098-FBC4-754D-8A86-7CDEF6190ED9}"/>
              </a:ext>
            </a:extLst>
          </p:cNvPr>
          <p:cNvCxnSpPr/>
          <p:nvPr/>
        </p:nvCxnSpPr>
        <p:spPr>
          <a:xfrm>
            <a:off x="609601" y="2133600"/>
            <a:ext cx="0" cy="419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120536-2668-904E-931E-4110909F40A2}"/>
              </a:ext>
            </a:extLst>
          </p:cNvPr>
          <p:cNvCxnSpPr>
            <a:cxnSpLocks/>
          </p:cNvCxnSpPr>
          <p:nvPr/>
        </p:nvCxnSpPr>
        <p:spPr>
          <a:xfrm flipH="1">
            <a:off x="304801" y="6096000"/>
            <a:ext cx="6019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C4B3B5-AF50-AA43-BFCC-1AD3C84EADDF}"/>
              </a:ext>
            </a:extLst>
          </p:cNvPr>
          <p:cNvSpPr txBox="1"/>
          <p:nvPr/>
        </p:nvSpPr>
        <p:spPr>
          <a:xfrm>
            <a:off x="1981201" y="6248400"/>
            <a:ext cx="1981200" cy="381000"/>
          </a:xfrm>
          <a:prstGeom prst="rect">
            <a:avLst/>
          </a:prstGeom>
          <a:noFill/>
        </p:spPr>
        <p:txBody>
          <a:bodyPr wrap="square" rtlCol="0">
            <a:spAutoFit/>
          </a:bodyPr>
          <a:lstStyle/>
          <a:p>
            <a:pPr algn="ctr"/>
            <a:r>
              <a:rPr lang="en-US" dirty="0"/>
              <a:t>Weight</a:t>
            </a:r>
          </a:p>
        </p:txBody>
      </p:sp>
      <p:sp>
        <p:nvSpPr>
          <p:cNvPr id="9" name="TextBox 8">
            <a:extLst>
              <a:ext uri="{FF2B5EF4-FFF2-40B4-BE49-F238E27FC236}">
                <a16:creationId xmlns:a16="http://schemas.microsoft.com/office/drawing/2014/main" id="{DD408138-C471-6649-B22F-79AD12B6A390}"/>
              </a:ext>
            </a:extLst>
          </p:cNvPr>
          <p:cNvSpPr txBox="1"/>
          <p:nvPr/>
        </p:nvSpPr>
        <p:spPr>
          <a:xfrm rot="16200000">
            <a:off x="-647700" y="3695700"/>
            <a:ext cx="1981200" cy="381000"/>
          </a:xfrm>
          <a:prstGeom prst="rect">
            <a:avLst/>
          </a:prstGeom>
          <a:noFill/>
        </p:spPr>
        <p:txBody>
          <a:bodyPr wrap="square" rtlCol="0">
            <a:spAutoFit/>
          </a:bodyPr>
          <a:lstStyle/>
          <a:p>
            <a:pPr algn="ctr"/>
            <a:r>
              <a:rPr lang="en-US" dirty="0"/>
              <a:t>Horse Power</a:t>
            </a:r>
          </a:p>
        </p:txBody>
      </p:sp>
      <p:pic>
        <p:nvPicPr>
          <p:cNvPr id="10" name="Picture 9">
            <a:extLst>
              <a:ext uri="{FF2B5EF4-FFF2-40B4-BE49-F238E27FC236}">
                <a16:creationId xmlns:a16="http://schemas.microsoft.com/office/drawing/2014/main" id="{76F0BB9B-64D7-DF48-8AD4-54D5F2CF13A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1190052" y="4308955"/>
            <a:ext cx="2178213" cy="938677"/>
          </a:xfrm>
          <a:prstGeom prst="rect">
            <a:avLst/>
          </a:prstGeom>
        </p:spPr>
      </p:pic>
      <p:sp>
        <p:nvSpPr>
          <p:cNvPr id="12" name="Oval 11">
            <a:extLst>
              <a:ext uri="{FF2B5EF4-FFF2-40B4-BE49-F238E27FC236}">
                <a16:creationId xmlns:a16="http://schemas.microsoft.com/office/drawing/2014/main" id="{93B1EC63-43A5-0741-B3AF-31A6BA6C82CE}"/>
              </a:ext>
            </a:extLst>
          </p:cNvPr>
          <p:cNvSpPr/>
          <p:nvPr/>
        </p:nvSpPr>
        <p:spPr>
          <a:xfrm>
            <a:off x="1828800" y="467978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67C20D9-E30D-3747-B6CB-22A3A4FB9A39}"/>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2933219" y="3441938"/>
            <a:ext cx="2178213" cy="938677"/>
          </a:xfrm>
          <a:prstGeom prst="rect">
            <a:avLst/>
          </a:prstGeom>
        </p:spPr>
      </p:pic>
      <p:sp>
        <p:nvSpPr>
          <p:cNvPr id="14" name="Oval 13">
            <a:extLst>
              <a:ext uri="{FF2B5EF4-FFF2-40B4-BE49-F238E27FC236}">
                <a16:creationId xmlns:a16="http://schemas.microsoft.com/office/drawing/2014/main" id="{19FAC40A-2429-2248-8084-9A8CA00B7B8D}"/>
              </a:ext>
            </a:extLst>
          </p:cNvPr>
          <p:cNvSpPr/>
          <p:nvPr/>
        </p:nvSpPr>
        <p:spPr>
          <a:xfrm>
            <a:off x="3571967" y="38127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6235207-F9B4-E04D-A5FA-5B05661A1F05}"/>
              </a:ext>
            </a:extLst>
          </p:cNvPr>
          <p:cNvCxnSpPr>
            <a:cxnSpLocks/>
          </p:cNvCxnSpPr>
          <p:nvPr/>
        </p:nvCxnSpPr>
        <p:spPr>
          <a:xfrm flipV="1">
            <a:off x="838202" y="2525040"/>
            <a:ext cx="5562600" cy="2843225"/>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F8BDC16-1A47-B94F-A835-3F4317869A5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4676386" y="2556355"/>
            <a:ext cx="2178213" cy="938677"/>
          </a:xfrm>
          <a:prstGeom prst="rect">
            <a:avLst/>
          </a:prstGeom>
        </p:spPr>
      </p:pic>
      <p:sp>
        <p:nvSpPr>
          <p:cNvPr id="18" name="Oval 17">
            <a:extLst>
              <a:ext uri="{FF2B5EF4-FFF2-40B4-BE49-F238E27FC236}">
                <a16:creationId xmlns:a16="http://schemas.microsoft.com/office/drawing/2014/main" id="{4762DFD3-7904-B44E-82B5-4E9CA73C80F9}"/>
              </a:ext>
            </a:extLst>
          </p:cNvPr>
          <p:cNvSpPr/>
          <p:nvPr/>
        </p:nvSpPr>
        <p:spPr>
          <a:xfrm>
            <a:off x="1859796" y="4342109"/>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9" name="Oval 18">
            <a:extLst>
              <a:ext uri="{FF2B5EF4-FFF2-40B4-BE49-F238E27FC236}">
                <a16:creationId xmlns:a16="http://schemas.microsoft.com/office/drawing/2014/main" id="{FEB1ABBE-81FB-3A41-A30E-E522DEED26F4}"/>
              </a:ext>
            </a:extLst>
          </p:cNvPr>
          <p:cNvSpPr/>
          <p:nvPr/>
        </p:nvSpPr>
        <p:spPr>
          <a:xfrm>
            <a:off x="1379998" y="175216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0B7CC2-1BD1-AF4F-8CCF-F5AA1120A5CC}"/>
                  </a:ext>
                </a:extLst>
              </p:cNvPr>
              <p:cNvSpPr txBox="1"/>
              <p:nvPr/>
            </p:nvSpPr>
            <p:spPr>
              <a:xfrm>
                <a:off x="1837198" y="1643095"/>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𝑃𝑜𝑝𝑢𝑙𝑎𝑡𝑖𝑜𝑛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𝑀𝑒𝑎𝑛</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A40B7CC2-1BD1-AF4F-8CCF-F5AA1120A5CC}"/>
                  </a:ext>
                </a:extLst>
              </p:cNvPr>
              <p:cNvSpPr txBox="1">
                <a:spLocks noRot="1" noChangeAspect="1" noMove="1" noResize="1" noEditPoints="1" noAdjustHandles="1" noChangeArrowheads="1" noChangeShapeType="1" noTextEdit="1"/>
              </p:cNvSpPr>
              <p:nvPr/>
            </p:nvSpPr>
            <p:spPr>
              <a:xfrm>
                <a:off x="1837198" y="1643095"/>
                <a:ext cx="2667000" cy="380999"/>
              </a:xfrm>
              <a:prstGeom prst="rect">
                <a:avLst/>
              </a:prstGeom>
              <a:blipFill>
                <a:blip r:embed="rId3"/>
                <a:stretch>
                  <a:fillRect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C9AE566-DA5D-6E4F-B7A3-C16CBCB2F712}"/>
                  </a:ext>
                </a:extLst>
              </p:cNvPr>
              <p:cNvSpPr txBox="1"/>
              <p:nvPr/>
            </p:nvSpPr>
            <p:spPr>
              <a:xfrm>
                <a:off x="1837198" y="2002660"/>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𝑂𝑏𝑠𝑒𝑟𝑣𝑎𝑡𝑖𝑜𝑛</m:t>
                      </m:r>
                    </m:oMath>
                  </m:oMathPara>
                </a14:m>
                <a:endParaRPr lang="en-US" dirty="0"/>
              </a:p>
            </p:txBody>
          </p:sp>
        </mc:Choice>
        <mc:Fallback xmlns="">
          <p:sp>
            <p:nvSpPr>
              <p:cNvPr id="21" name="TextBox 20">
                <a:extLst>
                  <a:ext uri="{FF2B5EF4-FFF2-40B4-BE49-F238E27FC236}">
                    <a16:creationId xmlns:a16="http://schemas.microsoft.com/office/drawing/2014/main" id="{5C9AE566-DA5D-6E4F-B7A3-C16CBCB2F712}"/>
                  </a:ext>
                </a:extLst>
              </p:cNvPr>
              <p:cNvSpPr txBox="1">
                <a:spLocks noRot="1" noChangeAspect="1" noMove="1" noResize="1" noEditPoints="1" noAdjustHandles="1" noChangeArrowheads="1" noChangeShapeType="1" noTextEdit="1"/>
              </p:cNvSpPr>
              <p:nvPr/>
            </p:nvSpPr>
            <p:spPr>
              <a:xfrm>
                <a:off x="1837198" y="2002660"/>
                <a:ext cx="2667000" cy="380999"/>
              </a:xfrm>
              <a:prstGeom prst="rect">
                <a:avLst/>
              </a:prstGeom>
              <a:blipFill>
                <a:blip r:embed="rId4"/>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4482E635-0A2D-BF43-8015-1362E945FD12}"/>
              </a:ext>
            </a:extLst>
          </p:cNvPr>
          <p:cNvSpPr/>
          <p:nvPr/>
        </p:nvSpPr>
        <p:spPr>
          <a:xfrm>
            <a:off x="5269414" y="29284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F6D3C9C-4CC0-AE40-A304-FF8D18388B7C}"/>
              </a:ext>
            </a:extLst>
          </p:cNvPr>
          <p:cNvSpPr/>
          <p:nvPr/>
        </p:nvSpPr>
        <p:spPr>
          <a:xfrm>
            <a:off x="1176580" y="1643095"/>
            <a:ext cx="3124201" cy="766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A18A92E-D0D4-3143-875A-BE697DD87616}"/>
              </a:ext>
            </a:extLst>
          </p:cNvPr>
          <p:cNvSpPr/>
          <p:nvPr/>
        </p:nvSpPr>
        <p:spPr>
          <a:xfrm>
            <a:off x="1868964" y="5027909"/>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7" name="Oval 26">
            <a:extLst>
              <a:ext uri="{FF2B5EF4-FFF2-40B4-BE49-F238E27FC236}">
                <a16:creationId xmlns:a16="http://schemas.microsoft.com/office/drawing/2014/main" id="{88321EAB-3709-4B43-98E2-731CC863996F}"/>
              </a:ext>
            </a:extLst>
          </p:cNvPr>
          <p:cNvSpPr/>
          <p:nvPr/>
        </p:nvSpPr>
        <p:spPr>
          <a:xfrm>
            <a:off x="1859796" y="4098011"/>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8" name="Oval 27">
            <a:extLst>
              <a:ext uri="{FF2B5EF4-FFF2-40B4-BE49-F238E27FC236}">
                <a16:creationId xmlns:a16="http://schemas.microsoft.com/office/drawing/2014/main" id="{AA8CEECD-6AEE-4A4B-B25B-A9E5F2846D07}"/>
              </a:ext>
            </a:extLst>
          </p:cNvPr>
          <p:cNvSpPr/>
          <p:nvPr/>
        </p:nvSpPr>
        <p:spPr>
          <a:xfrm>
            <a:off x="3598188" y="40490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9" name="Oval 28">
            <a:extLst>
              <a:ext uri="{FF2B5EF4-FFF2-40B4-BE49-F238E27FC236}">
                <a16:creationId xmlns:a16="http://schemas.microsoft.com/office/drawing/2014/main" id="{A2FA620D-0D72-5246-A457-401A3A7CF78C}"/>
              </a:ext>
            </a:extLst>
          </p:cNvPr>
          <p:cNvSpPr/>
          <p:nvPr/>
        </p:nvSpPr>
        <p:spPr>
          <a:xfrm>
            <a:off x="3591858" y="43538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0" name="Oval 29">
            <a:extLst>
              <a:ext uri="{FF2B5EF4-FFF2-40B4-BE49-F238E27FC236}">
                <a16:creationId xmlns:a16="http://schemas.microsoft.com/office/drawing/2014/main" id="{D4BB1A16-F8F1-1848-A4E7-CBD200DC26EF}"/>
              </a:ext>
            </a:extLst>
          </p:cNvPr>
          <p:cNvSpPr/>
          <p:nvPr/>
        </p:nvSpPr>
        <p:spPr>
          <a:xfrm>
            <a:off x="3582690" y="342396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1" name="Oval 30">
            <a:extLst>
              <a:ext uri="{FF2B5EF4-FFF2-40B4-BE49-F238E27FC236}">
                <a16:creationId xmlns:a16="http://schemas.microsoft.com/office/drawing/2014/main" id="{458BD364-4FDF-1B44-8F16-5E06C614A73C}"/>
              </a:ext>
            </a:extLst>
          </p:cNvPr>
          <p:cNvSpPr/>
          <p:nvPr/>
        </p:nvSpPr>
        <p:spPr>
          <a:xfrm>
            <a:off x="5309578" y="28194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2" name="Oval 31">
            <a:extLst>
              <a:ext uri="{FF2B5EF4-FFF2-40B4-BE49-F238E27FC236}">
                <a16:creationId xmlns:a16="http://schemas.microsoft.com/office/drawing/2014/main" id="{19A9F5E3-9C84-C147-A640-BE01ED56FA75}"/>
              </a:ext>
            </a:extLst>
          </p:cNvPr>
          <p:cNvSpPr/>
          <p:nvPr/>
        </p:nvSpPr>
        <p:spPr>
          <a:xfrm>
            <a:off x="5303248" y="344449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3" name="Oval 32">
            <a:extLst>
              <a:ext uri="{FF2B5EF4-FFF2-40B4-BE49-F238E27FC236}">
                <a16:creationId xmlns:a16="http://schemas.microsoft.com/office/drawing/2014/main" id="{9FEEA9A5-ADE4-274A-B7AF-8E96C5C1D1BB}"/>
              </a:ext>
            </a:extLst>
          </p:cNvPr>
          <p:cNvSpPr/>
          <p:nvPr/>
        </p:nvSpPr>
        <p:spPr>
          <a:xfrm>
            <a:off x="5294080" y="25146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6" name="Oval 35">
            <a:extLst>
              <a:ext uri="{FF2B5EF4-FFF2-40B4-BE49-F238E27FC236}">
                <a16:creationId xmlns:a16="http://schemas.microsoft.com/office/drawing/2014/main" id="{2D596B3C-810C-0F4B-B5D4-B981BACEE687}"/>
              </a:ext>
            </a:extLst>
          </p:cNvPr>
          <p:cNvSpPr/>
          <p:nvPr/>
        </p:nvSpPr>
        <p:spPr>
          <a:xfrm>
            <a:off x="1420678" y="213380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C2C0480-1402-3A40-9010-929A340B2F32}"/>
                  </a:ext>
                </a:extLst>
              </p:cNvPr>
              <p:cNvSpPr txBox="1"/>
              <p:nvPr/>
            </p:nvSpPr>
            <p:spPr>
              <a:xfrm>
                <a:off x="2748497" y="5557608"/>
                <a:ext cx="29918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=100+50</m:t>
                      </m:r>
                      <m:r>
                        <a:rPr lang="en-US" b="0" i="1" smtClean="0">
                          <a:latin typeface="Cambria Math" panose="02040503050406030204" pitchFamily="18" charset="0"/>
                        </a:rPr>
                        <m:t>𝑊𝑒𝑖𝑔h𝑡</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38" name="TextBox 37">
                <a:extLst>
                  <a:ext uri="{FF2B5EF4-FFF2-40B4-BE49-F238E27FC236}">
                    <a16:creationId xmlns:a16="http://schemas.microsoft.com/office/drawing/2014/main" id="{8C2C0480-1402-3A40-9010-929A340B2F32}"/>
                  </a:ext>
                </a:extLst>
              </p:cNvPr>
              <p:cNvSpPr txBox="1">
                <a:spLocks noRot="1" noChangeAspect="1" noMove="1" noResize="1" noEditPoints="1" noAdjustHandles="1" noChangeArrowheads="1" noChangeShapeType="1" noTextEdit="1"/>
              </p:cNvSpPr>
              <p:nvPr/>
            </p:nvSpPr>
            <p:spPr>
              <a:xfrm>
                <a:off x="2748497" y="5557608"/>
                <a:ext cx="2991845" cy="276999"/>
              </a:xfrm>
              <a:prstGeom prst="rect">
                <a:avLst/>
              </a:prstGeom>
              <a:blipFill>
                <a:blip r:embed="rId5"/>
                <a:stretch>
                  <a:fillRect l="-1271" t="-4545" b="-40909"/>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446F289B-77EC-5049-B4F2-ACC6958E74EF}"/>
              </a:ext>
            </a:extLst>
          </p:cNvPr>
          <p:cNvSpPr txBox="1"/>
          <p:nvPr/>
        </p:nvSpPr>
        <p:spPr>
          <a:xfrm>
            <a:off x="6212945" y="3572449"/>
            <a:ext cx="2444207" cy="2123658"/>
          </a:xfrm>
          <a:prstGeom prst="rect">
            <a:avLst/>
          </a:prstGeom>
          <a:noFill/>
        </p:spPr>
        <p:txBody>
          <a:bodyPr wrap="square" rtlCol="0">
            <a:spAutoFit/>
          </a:bodyPr>
          <a:lstStyle/>
          <a:p>
            <a:r>
              <a:rPr lang="en-US" sz="1200" b="1" dirty="0"/>
              <a:t>Interpret</a:t>
            </a:r>
          </a:p>
          <a:p>
            <a:endParaRPr lang="en-US" sz="1200" dirty="0"/>
          </a:p>
          <a:p>
            <a:endParaRPr lang="en-US" sz="1200" dirty="0"/>
          </a:p>
          <a:p>
            <a:r>
              <a:rPr lang="en-US" sz="1200" dirty="0"/>
              <a:t>What is the correct interpretation of the intercept? </a:t>
            </a:r>
          </a:p>
          <a:p>
            <a:endParaRPr lang="en-US" sz="1200" dirty="0"/>
          </a:p>
          <a:p>
            <a:endParaRPr lang="en-US" sz="1200" dirty="0"/>
          </a:p>
          <a:p>
            <a:r>
              <a:rPr lang="en-US" sz="1200" dirty="0"/>
              <a:t>What is the correct interpretation of the slope?</a:t>
            </a:r>
          </a:p>
          <a:p>
            <a:endParaRPr lang="en-US" sz="1200" dirty="0"/>
          </a:p>
          <a:p>
            <a:endParaRPr lang="en-US" sz="1200" dirty="0"/>
          </a:p>
        </p:txBody>
      </p:sp>
    </p:spTree>
    <p:extLst>
      <p:ext uri="{BB962C8B-B14F-4D97-AF65-F5344CB8AC3E}">
        <p14:creationId xmlns:p14="http://schemas.microsoft.com/office/powerpoint/2010/main" val="3464106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9">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22" grpId="0" animBg="1"/>
      <p:bldP spid="3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49108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229600" cy="900546"/>
          </a:xfrm>
        </p:spPr>
        <p:txBody>
          <a:bodyPr>
            <a:normAutofit/>
          </a:bodyPr>
          <a:lstStyle/>
          <a:p>
            <a:r>
              <a:rPr lang="en-US" sz="3900" dirty="0"/>
              <a:t>SLR | Prediction</a:t>
            </a:r>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449596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F6BB2-7B19-6F4E-87CF-89FE4702C7D0}"/>
              </a:ext>
            </a:extLst>
          </p:cNvPr>
          <p:cNvSpPr>
            <a:spLocks noGrp="1"/>
          </p:cNvSpPr>
          <p:nvPr>
            <p:ph type="title"/>
          </p:nvPr>
        </p:nvSpPr>
        <p:spPr/>
        <p:txBody>
          <a:bodyPr/>
          <a:lstStyle/>
          <a:p>
            <a:r>
              <a:rPr lang="en-US" dirty="0"/>
              <a:t>The Data Science Pipeline</a:t>
            </a:r>
          </a:p>
        </p:txBody>
      </p:sp>
      <p:pic>
        <p:nvPicPr>
          <p:cNvPr id="4" name="Picture 3">
            <a:extLst>
              <a:ext uri="{FF2B5EF4-FFF2-40B4-BE49-F238E27FC236}">
                <a16:creationId xmlns:a16="http://schemas.microsoft.com/office/drawing/2014/main" id="{43A84B57-A8BE-7E45-85D3-E0432F95BFC3}"/>
              </a:ext>
            </a:extLst>
          </p:cNvPr>
          <p:cNvPicPr>
            <a:picLocks noChangeAspect="1"/>
          </p:cNvPicPr>
          <p:nvPr/>
        </p:nvPicPr>
        <p:blipFill>
          <a:blip r:embed="rId2"/>
          <a:stretch>
            <a:fillRect/>
          </a:stretch>
        </p:blipFill>
        <p:spPr>
          <a:xfrm>
            <a:off x="1381125" y="2667000"/>
            <a:ext cx="6381750" cy="2349869"/>
          </a:xfrm>
          <a:prstGeom prst="rect">
            <a:avLst/>
          </a:prstGeom>
        </p:spPr>
      </p:pic>
      <p:sp>
        <p:nvSpPr>
          <p:cNvPr id="5" name="Rectangle 4">
            <a:extLst>
              <a:ext uri="{FF2B5EF4-FFF2-40B4-BE49-F238E27FC236}">
                <a16:creationId xmlns:a16="http://schemas.microsoft.com/office/drawing/2014/main" id="{91C07249-C720-B34B-89DD-40288CF59B0D}"/>
              </a:ext>
            </a:extLst>
          </p:cNvPr>
          <p:cNvSpPr/>
          <p:nvPr/>
        </p:nvSpPr>
        <p:spPr>
          <a:xfrm>
            <a:off x="4711700" y="4025900"/>
            <a:ext cx="706975" cy="3231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291122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0A47-9ADD-464E-B9D9-05634A005FA1}"/>
              </a:ext>
            </a:extLst>
          </p:cNvPr>
          <p:cNvSpPr>
            <a:spLocks noGrp="1"/>
          </p:cNvSpPr>
          <p:nvPr>
            <p:ph type="title"/>
          </p:nvPr>
        </p:nvSpPr>
        <p:spPr/>
        <p:txBody>
          <a:bodyPr>
            <a:normAutofit/>
          </a:bodyPr>
          <a:lstStyle/>
          <a:p>
            <a:r>
              <a:rPr lang="en-US" dirty="0"/>
              <a:t>Prediction</a:t>
            </a:r>
          </a:p>
        </p:txBody>
      </p:sp>
      <p:cxnSp>
        <p:nvCxnSpPr>
          <p:cNvPr id="5" name="Straight Connector 4">
            <a:extLst>
              <a:ext uri="{FF2B5EF4-FFF2-40B4-BE49-F238E27FC236}">
                <a16:creationId xmlns:a16="http://schemas.microsoft.com/office/drawing/2014/main" id="{7B617098-FBC4-754D-8A86-7CDEF6190ED9}"/>
              </a:ext>
            </a:extLst>
          </p:cNvPr>
          <p:cNvCxnSpPr/>
          <p:nvPr/>
        </p:nvCxnSpPr>
        <p:spPr>
          <a:xfrm>
            <a:off x="609601" y="2133600"/>
            <a:ext cx="0" cy="419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120536-2668-904E-931E-4110909F40A2}"/>
              </a:ext>
            </a:extLst>
          </p:cNvPr>
          <p:cNvCxnSpPr>
            <a:cxnSpLocks/>
          </p:cNvCxnSpPr>
          <p:nvPr/>
        </p:nvCxnSpPr>
        <p:spPr>
          <a:xfrm flipH="1">
            <a:off x="304801" y="6096000"/>
            <a:ext cx="6019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C4B3B5-AF50-AA43-BFCC-1AD3C84EADDF}"/>
              </a:ext>
            </a:extLst>
          </p:cNvPr>
          <p:cNvSpPr txBox="1"/>
          <p:nvPr/>
        </p:nvSpPr>
        <p:spPr>
          <a:xfrm>
            <a:off x="1981201" y="6248400"/>
            <a:ext cx="1981200" cy="381000"/>
          </a:xfrm>
          <a:prstGeom prst="rect">
            <a:avLst/>
          </a:prstGeom>
          <a:noFill/>
        </p:spPr>
        <p:txBody>
          <a:bodyPr wrap="square" rtlCol="0">
            <a:spAutoFit/>
          </a:bodyPr>
          <a:lstStyle/>
          <a:p>
            <a:pPr algn="ctr"/>
            <a:r>
              <a:rPr lang="en-US" dirty="0"/>
              <a:t>Weight</a:t>
            </a:r>
          </a:p>
        </p:txBody>
      </p:sp>
      <p:sp>
        <p:nvSpPr>
          <p:cNvPr id="9" name="TextBox 8">
            <a:extLst>
              <a:ext uri="{FF2B5EF4-FFF2-40B4-BE49-F238E27FC236}">
                <a16:creationId xmlns:a16="http://schemas.microsoft.com/office/drawing/2014/main" id="{DD408138-C471-6649-B22F-79AD12B6A390}"/>
              </a:ext>
            </a:extLst>
          </p:cNvPr>
          <p:cNvSpPr txBox="1"/>
          <p:nvPr/>
        </p:nvSpPr>
        <p:spPr>
          <a:xfrm rot="16200000">
            <a:off x="-647700" y="3695700"/>
            <a:ext cx="1981200" cy="381000"/>
          </a:xfrm>
          <a:prstGeom prst="rect">
            <a:avLst/>
          </a:prstGeom>
          <a:noFill/>
        </p:spPr>
        <p:txBody>
          <a:bodyPr wrap="square" rtlCol="0">
            <a:spAutoFit/>
          </a:bodyPr>
          <a:lstStyle/>
          <a:p>
            <a:pPr algn="ctr"/>
            <a:r>
              <a:rPr lang="en-US" dirty="0"/>
              <a:t>MPG</a:t>
            </a:r>
          </a:p>
        </p:txBody>
      </p:sp>
      <p:pic>
        <p:nvPicPr>
          <p:cNvPr id="10" name="Picture 9">
            <a:extLst>
              <a:ext uri="{FF2B5EF4-FFF2-40B4-BE49-F238E27FC236}">
                <a16:creationId xmlns:a16="http://schemas.microsoft.com/office/drawing/2014/main" id="{76F0BB9B-64D7-DF48-8AD4-54D5F2CF13A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1190052" y="2710046"/>
            <a:ext cx="2178213" cy="938677"/>
          </a:xfrm>
          <a:prstGeom prst="rect">
            <a:avLst/>
          </a:prstGeom>
        </p:spPr>
      </p:pic>
      <p:sp>
        <p:nvSpPr>
          <p:cNvPr id="12" name="Oval 11">
            <a:extLst>
              <a:ext uri="{FF2B5EF4-FFF2-40B4-BE49-F238E27FC236}">
                <a16:creationId xmlns:a16="http://schemas.microsoft.com/office/drawing/2014/main" id="{93B1EC63-43A5-0741-B3AF-31A6BA6C82CE}"/>
              </a:ext>
            </a:extLst>
          </p:cNvPr>
          <p:cNvSpPr/>
          <p:nvPr/>
        </p:nvSpPr>
        <p:spPr>
          <a:xfrm>
            <a:off x="1828800" y="3080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67C20D9-E30D-3747-B6CB-22A3A4FB9A39}"/>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2933219" y="3441938"/>
            <a:ext cx="2178213" cy="938677"/>
          </a:xfrm>
          <a:prstGeom prst="rect">
            <a:avLst/>
          </a:prstGeom>
        </p:spPr>
      </p:pic>
      <p:sp>
        <p:nvSpPr>
          <p:cNvPr id="14" name="Oval 13">
            <a:extLst>
              <a:ext uri="{FF2B5EF4-FFF2-40B4-BE49-F238E27FC236}">
                <a16:creationId xmlns:a16="http://schemas.microsoft.com/office/drawing/2014/main" id="{19FAC40A-2429-2248-8084-9A8CA00B7B8D}"/>
              </a:ext>
            </a:extLst>
          </p:cNvPr>
          <p:cNvSpPr/>
          <p:nvPr/>
        </p:nvSpPr>
        <p:spPr>
          <a:xfrm>
            <a:off x="3571967" y="38127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6235207-F9B4-E04D-A5FA-5B05661A1F05}"/>
              </a:ext>
            </a:extLst>
          </p:cNvPr>
          <p:cNvCxnSpPr/>
          <p:nvPr/>
        </p:nvCxnSpPr>
        <p:spPr>
          <a:xfrm>
            <a:off x="838201" y="2699878"/>
            <a:ext cx="5257799" cy="228600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F8BDC16-1A47-B94F-A835-3F4317869A5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4740972" y="4232755"/>
            <a:ext cx="2178213" cy="938677"/>
          </a:xfrm>
          <a:prstGeom prst="rect">
            <a:avLst/>
          </a:prstGeom>
        </p:spPr>
      </p:pic>
      <p:sp>
        <p:nvSpPr>
          <p:cNvPr id="18" name="Oval 17">
            <a:extLst>
              <a:ext uri="{FF2B5EF4-FFF2-40B4-BE49-F238E27FC236}">
                <a16:creationId xmlns:a16="http://schemas.microsoft.com/office/drawing/2014/main" id="{4762DFD3-7904-B44E-82B5-4E9CA73C80F9}"/>
              </a:ext>
            </a:extLst>
          </p:cNvPr>
          <p:cNvSpPr/>
          <p:nvPr/>
        </p:nvSpPr>
        <p:spPr>
          <a:xfrm>
            <a:off x="1859796" y="309800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9" name="Oval 18">
            <a:extLst>
              <a:ext uri="{FF2B5EF4-FFF2-40B4-BE49-F238E27FC236}">
                <a16:creationId xmlns:a16="http://schemas.microsoft.com/office/drawing/2014/main" id="{FEB1ABBE-81FB-3A41-A30E-E522DEED26F4}"/>
              </a:ext>
            </a:extLst>
          </p:cNvPr>
          <p:cNvSpPr/>
          <p:nvPr/>
        </p:nvSpPr>
        <p:spPr>
          <a:xfrm>
            <a:off x="2209800" y="16286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0B7CC2-1BD1-AF4F-8CCF-F5AA1120A5CC}"/>
                  </a:ext>
                </a:extLst>
              </p:cNvPr>
              <p:cNvSpPr txBox="1"/>
              <p:nvPr/>
            </p:nvSpPr>
            <p:spPr>
              <a:xfrm>
                <a:off x="2667000" y="1519597"/>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𝑃𝑜𝑝𝑢𝑙𝑎𝑡𝑖𝑜𝑛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𝑀𝑒𝑎𝑛</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A40B7CC2-1BD1-AF4F-8CCF-F5AA1120A5CC}"/>
                  </a:ext>
                </a:extLst>
              </p:cNvPr>
              <p:cNvSpPr txBox="1">
                <a:spLocks noRot="1" noChangeAspect="1" noMove="1" noResize="1" noEditPoints="1" noAdjustHandles="1" noChangeArrowheads="1" noChangeShapeType="1" noTextEdit="1"/>
              </p:cNvSpPr>
              <p:nvPr/>
            </p:nvSpPr>
            <p:spPr>
              <a:xfrm>
                <a:off x="2667000" y="1519597"/>
                <a:ext cx="2667000" cy="380999"/>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C9AE566-DA5D-6E4F-B7A3-C16CBCB2F712}"/>
                  </a:ext>
                </a:extLst>
              </p:cNvPr>
              <p:cNvSpPr txBox="1"/>
              <p:nvPr/>
            </p:nvSpPr>
            <p:spPr>
              <a:xfrm>
                <a:off x="2667000" y="1879162"/>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𝑂𝑏𝑠𝑒𝑟𝑣𝑎𝑡𝑖𝑜𝑛</m:t>
                      </m:r>
                    </m:oMath>
                  </m:oMathPara>
                </a14:m>
                <a:endParaRPr lang="en-US" dirty="0"/>
              </a:p>
            </p:txBody>
          </p:sp>
        </mc:Choice>
        <mc:Fallback xmlns="">
          <p:sp>
            <p:nvSpPr>
              <p:cNvPr id="21" name="TextBox 20">
                <a:extLst>
                  <a:ext uri="{FF2B5EF4-FFF2-40B4-BE49-F238E27FC236}">
                    <a16:creationId xmlns:a16="http://schemas.microsoft.com/office/drawing/2014/main" id="{5C9AE566-DA5D-6E4F-B7A3-C16CBCB2F712}"/>
                  </a:ext>
                </a:extLst>
              </p:cNvPr>
              <p:cNvSpPr txBox="1">
                <a:spLocks noRot="1" noChangeAspect="1" noMove="1" noResize="1" noEditPoints="1" noAdjustHandles="1" noChangeArrowheads="1" noChangeShapeType="1" noTextEdit="1"/>
              </p:cNvSpPr>
              <p:nvPr/>
            </p:nvSpPr>
            <p:spPr>
              <a:xfrm>
                <a:off x="2667000" y="1879162"/>
                <a:ext cx="2667000" cy="380999"/>
              </a:xfrm>
              <a:prstGeom prst="rect">
                <a:avLst/>
              </a:prstGeom>
              <a:blipFill>
                <a:blip r:embed="rId4"/>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4482E635-0A2D-BF43-8015-1362E945FD12}"/>
              </a:ext>
            </a:extLst>
          </p:cNvPr>
          <p:cNvSpPr/>
          <p:nvPr/>
        </p:nvSpPr>
        <p:spPr>
          <a:xfrm>
            <a:off x="5334000" y="4604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F6D3C9C-4CC0-AE40-A304-FF8D18388B7C}"/>
              </a:ext>
            </a:extLst>
          </p:cNvPr>
          <p:cNvSpPr/>
          <p:nvPr/>
        </p:nvSpPr>
        <p:spPr>
          <a:xfrm>
            <a:off x="2006382" y="1519597"/>
            <a:ext cx="3124201" cy="766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A18A92E-D0D4-3143-875A-BE697DD87616}"/>
              </a:ext>
            </a:extLst>
          </p:cNvPr>
          <p:cNvSpPr/>
          <p:nvPr/>
        </p:nvSpPr>
        <p:spPr>
          <a:xfrm>
            <a:off x="1868964" y="353317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7" name="Oval 26">
            <a:extLst>
              <a:ext uri="{FF2B5EF4-FFF2-40B4-BE49-F238E27FC236}">
                <a16:creationId xmlns:a16="http://schemas.microsoft.com/office/drawing/2014/main" id="{88321EAB-3709-4B43-98E2-731CC863996F}"/>
              </a:ext>
            </a:extLst>
          </p:cNvPr>
          <p:cNvSpPr/>
          <p:nvPr/>
        </p:nvSpPr>
        <p:spPr>
          <a:xfrm>
            <a:off x="1859796" y="2695871"/>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8" name="Oval 27">
            <a:extLst>
              <a:ext uri="{FF2B5EF4-FFF2-40B4-BE49-F238E27FC236}">
                <a16:creationId xmlns:a16="http://schemas.microsoft.com/office/drawing/2014/main" id="{AA8CEECD-6AEE-4A4B-B25B-A9E5F2846D07}"/>
              </a:ext>
            </a:extLst>
          </p:cNvPr>
          <p:cNvSpPr/>
          <p:nvPr/>
        </p:nvSpPr>
        <p:spPr>
          <a:xfrm>
            <a:off x="3621338" y="38638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9" name="Oval 28">
            <a:extLst>
              <a:ext uri="{FF2B5EF4-FFF2-40B4-BE49-F238E27FC236}">
                <a16:creationId xmlns:a16="http://schemas.microsoft.com/office/drawing/2014/main" id="{A2FA620D-0D72-5246-A457-401A3A7CF78C}"/>
              </a:ext>
            </a:extLst>
          </p:cNvPr>
          <p:cNvSpPr/>
          <p:nvPr/>
        </p:nvSpPr>
        <p:spPr>
          <a:xfrm>
            <a:off x="3615008" y="42149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0" name="Oval 29">
            <a:extLst>
              <a:ext uri="{FF2B5EF4-FFF2-40B4-BE49-F238E27FC236}">
                <a16:creationId xmlns:a16="http://schemas.microsoft.com/office/drawing/2014/main" id="{D4BB1A16-F8F1-1848-A4E7-CBD200DC26EF}"/>
              </a:ext>
            </a:extLst>
          </p:cNvPr>
          <p:cNvSpPr/>
          <p:nvPr/>
        </p:nvSpPr>
        <p:spPr>
          <a:xfrm>
            <a:off x="3605840" y="349341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1" name="Oval 30">
            <a:extLst>
              <a:ext uri="{FF2B5EF4-FFF2-40B4-BE49-F238E27FC236}">
                <a16:creationId xmlns:a16="http://schemas.microsoft.com/office/drawing/2014/main" id="{458BD364-4FDF-1B44-8F16-5E06C614A73C}"/>
              </a:ext>
            </a:extLst>
          </p:cNvPr>
          <p:cNvSpPr/>
          <p:nvPr/>
        </p:nvSpPr>
        <p:spPr>
          <a:xfrm>
            <a:off x="5374164" y="464627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2" name="Oval 31">
            <a:extLst>
              <a:ext uri="{FF2B5EF4-FFF2-40B4-BE49-F238E27FC236}">
                <a16:creationId xmlns:a16="http://schemas.microsoft.com/office/drawing/2014/main" id="{19A9F5E3-9C84-C147-A640-BE01ED56FA75}"/>
              </a:ext>
            </a:extLst>
          </p:cNvPr>
          <p:cNvSpPr/>
          <p:nvPr/>
        </p:nvSpPr>
        <p:spPr>
          <a:xfrm>
            <a:off x="5367834" y="5039873"/>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3" name="Oval 32">
            <a:extLst>
              <a:ext uri="{FF2B5EF4-FFF2-40B4-BE49-F238E27FC236}">
                <a16:creationId xmlns:a16="http://schemas.microsoft.com/office/drawing/2014/main" id="{9FEEA9A5-ADE4-274A-B7AF-8E96C5C1D1BB}"/>
              </a:ext>
            </a:extLst>
          </p:cNvPr>
          <p:cNvSpPr/>
          <p:nvPr/>
        </p:nvSpPr>
        <p:spPr>
          <a:xfrm>
            <a:off x="5370241" y="424887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6" name="Oval 35">
            <a:extLst>
              <a:ext uri="{FF2B5EF4-FFF2-40B4-BE49-F238E27FC236}">
                <a16:creationId xmlns:a16="http://schemas.microsoft.com/office/drawing/2014/main" id="{2D596B3C-810C-0F4B-B5D4-B981BACEE687}"/>
              </a:ext>
            </a:extLst>
          </p:cNvPr>
          <p:cNvSpPr/>
          <p:nvPr/>
        </p:nvSpPr>
        <p:spPr>
          <a:xfrm>
            <a:off x="2250480" y="201031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410470B-BD8B-4D40-8930-C0B499E3A718}"/>
                  </a:ext>
                </a:extLst>
              </p:cNvPr>
              <p:cNvSpPr txBox="1"/>
              <p:nvPr/>
            </p:nvSpPr>
            <p:spPr>
              <a:xfrm>
                <a:off x="1064297" y="5256687"/>
                <a:ext cx="28636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=50−10</m:t>
                      </m:r>
                      <m:r>
                        <a:rPr lang="en-US" b="0" i="1" smtClean="0">
                          <a:latin typeface="Cambria Math" panose="02040503050406030204" pitchFamily="18" charset="0"/>
                        </a:rPr>
                        <m:t>𝑊𝑒𝑖𝑔h𝑡</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3" name="TextBox 2">
                <a:extLst>
                  <a:ext uri="{FF2B5EF4-FFF2-40B4-BE49-F238E27FC236}">
                    <a16:creationId xmlns:a16="http://schemas.microsoft.com/office/drawing/2014/main" id="{F410470B-BD8B-4D40-8930-C0B499E3A718}"/>
                  </a:ext>
                </a:extLst>
              </p:cNvPr>
              <p:cNvSpPr txBox="1">
                <a:spLocks noRot="1" noChangeAspect="1" noMove="1" noResize="1" noEditPoints="1" noAdjustHandles="1" noChangeArrowheads="1" noChangeShapeType="1" noTextEdit="1"/>
              </p:cNvSpPr>
              <p:nvPr/>
            </p:nvSpPr>
            <p:spPr>
              <a:xfrm>
                <a:off x="1064297" y="5256687"/>
                <a:ext cx="2863604" cy="276999"/>
              </a:xfrm>
              <a:prstGeom prst="rect">
                <a:avLst/>
              </a:prstGeom>
              <a:blipFill>
                <a:blip r:embed="rId5"/>
                <a:stretch>
                  <a:fillRect l="-1333"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A3B618A-1CD0-C847-99E0-33ACD5D07858}"/>
                  </a:ext>
                </a:extLst>
              </p:cNvPr>
              <p:cNvSpPr txBox="1"/>
              <p:nvPr/>
            </p:nvSpPr>
            <p:spPr>
              <a:xfrm>
                <a:off x="5433576" y="1684288"/>
                <a:ext cx="3634224" cy="3408818"/>
              </a:xfrm>
              <a:prstGeom prst="rect">
                <a:avLst/>
              </a:prstGeom>
              <a:noFill/>
            </p:spPr>
            <p:txBody>
              <a:bodyPr wrap="square" rtlCol="0">
                <a:spAutoFit/>
              </a:bodyPr>
              <a:lstStyle/>
              <a:p>
                <a:r>
                  <a:rPr lang="en-US" b="1" dirty="0"/>
                  <a:t>Prediction:</a:t>
                </a:r>
              </a:p>
              <a:p>
                <a:endParaRPr lang="en-US" dirty="0"/>
              </a:p>
              <a:p>
                <a:r>
                  <a:rPr lang="en-US" dirty="0"/>
                  <a:t>What is the estimated mean MPG of cars that weigh 1200 </a:t>
                </a:r>
                <a:r>
                  <a:rPr lang="en-US" dirty="0" err="1"/>
                  <a:t>lbs</a:t>
                </a:r>
                <a:r>
                  <a:rPr lang="en-US" dirty="0"/>
                  <a:t>?</a:t>
                </a:r>
              </a:p>
              <a:p>
                <a:endParaRPr lang="en-US" dirty="0"/>
              </a:p>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=50−10</m:t>
                      </m:r>
                      <m:r>
                        <a:rPr lang="en-US" i="1">
                          <a:latin typeface="Cambria Math" panose="02040503050406030204" pitchFamily="18" charset="0"/>
                        </a:rPr>
                        <m:t>𝑊𝑒𝑖𝑔h𝑡</m:t>
                      </m:r>
                    </m:oMath>
                  </m:oMathPara>
                </a14:m>
                <a:endParaRPr lang="en-US" dirty="0"/>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=50−</m:t>
                      </m:r>
                      <m:f>
                        <m:fPr>
                          <m:ctrlPr>
                            <a:rPr lang="en-US" b="0" i="1" smtClean="0">
                              <a:latin typeface="Cambria Math" panose="02040503050406030204" pitchFamily="18" charset="0"/>
                            </a:rPr>
                          </m:ctrlPr>
                        </m:fPr>
                        <m:num>
                          <m:r>
                            <a:rPr lang="en-US" i="1">
                              <a:latin typeface="Cambria Math" panose="02040503050406030204" pitchFamily="18" charset="0"/>
                            </a:rPr>
                            <m:t>10</m:t>
                          </m:r>
                          <m:r>
                            <a:rPr lang="en-US" b="0" i="1" smtClean="0">
                              <a:latin typeface="Cambria Math" panose="02040503050406030204" pitchFamily="18" charset="0"/>
                            </a:rPr>
                            <m:t>𝑚𝑝𝑔</m:t>
                          </m:r>
                        </m:num>
                        <m:den>
                          <m:r>
                            <a:rPr lang="en-US" b="0" i="1" smtClean="0">
                              <a:latin typeface="Cambria Math" panose="02040503050406030204" pitchFamily="18" charset="0"/>
                            </a:rPr>
                            <m:t>1</m:t>
                          </m:r>
                          <m:r>
                            <a:rPr lang="en-US" b="0" i="1" smtClean="0">
                              <a:latin typeface="Cambria Math" panose="02040503050406030204" pitchFamily="18" charset="0"/>
                            </a:rPr>
                            <m:t>𝐾</m:t>
                          </m:r>
                        </m:den>
                      </m:f>
                      <m:r>
                        <a:rPr lang="en-US" b="0" i="1" smtClean="0">
                          <a:latin typeface="Cambria Math" panose="02040503050406030204" pitchFamily="18" charset="0"/>
                        </a:rPr>
                        <m:t>∗1.2</m:t>
                      </m:r>
                      <m:r>
                        <a:rPr lang="en-US" b="0" i="1" smtClean="0">
                          <a:latin typeface="Cambria Math" panose="02040503050406030204" pitchFamily="18" charset="0"/>
                        </a:rPr>
                        <m:t>𝐾</m:t>
                      </m:r>
                    </m:oMath>
                  </m:oMathPara>
                </a14:m>
                <a:endParaRPr lang="en-US" dirty="0"/>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=50−12</m:t>
                      </m:r>
                    </m:oMath>
                  </m:oMathPara>
                </a14:m>
                <a:endParaRPr lang="en-US" dirty="0"/>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m:t>
                      </m:r>
                      <m:r>
                        <a:rPr lang="en-US" b="0" i="1" smtClean="0">
                          <a:latin typeface="Cambria Math" panose="02040503050406030204" pitchFamily="18" charset="0"/>
                        </a:rPr>
                        <m:t>38</m:t>
                      </m:r>
                    </m:oMath>
                  </m:oMathPara>
                </a14:m>
                <a:endParaRPr lang="en-US" dirty="0"/>
              </a:p>
              <a:p>
                <a:endParaRPr lang="en-US" dirty="0"/>
              </a:p>
              <a:p>
                <a:endParaRPr lang="en-US" dirty="0"/>
              </a:p>
            </p:txBody>
          </p:sp>
        </mc:Choice>
        <mc:Fallback xmlns="">
          <p:sp>
            <p:nvSpPr>
              <p:cNvPr id="4" name="TextBox 3">
                <a:extLst>
                  <a:ext uri="{FF2B5EF4-FFF2-40B4-BE49-F238E27FC236}">
                    <a16:creationId xmlns:a16="http://schemas.microsoft.com/office/drawing/2014/main" id="{7A3B618A-1CD0-C847-99E0-33ACD5D07858}"/>
                  </a:ext>
                </a:extLst>
              </p:cNvPr>
              <p:cNvSpPr txBox="1">
                <a:spLocks noRot="1" noChangeAspect="1" noMove="1" noResize="1" noEditPoints="1" noAdjustHandles="1" noChangeArrowheads="1" noChangeShapeType="1" noTextEdit="1"/>
              </p:cNvSpPr>
              <p:nvPr/>
            </p:nvSpPr>
            <p:spPr>
              <a:xfrm>
                <a:off x="5433576" y="1684288"/>
                <a:ext cx="3634224" cy="3408818"/>
              </a:xfrm>
              <a:prstGeom prst="rect">
                <a:avLst/>
              </a:prstGeom>
              <a:blipFill>
                <a:blip r:embed="rId6"/>
                <a:stretch>
                  <a:fillRect l="-1394" t="-743" r="-2091"/>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A82B652E-D5BB-D941-906F-5456E8C14BA1}"/>
              </a:ext>
            </a:extLst>
          </p:cNvPr>
          <p:cNvSpPr/>
          <p:nvPr/>
        </p:nvSpPr>
        <p:spPr>
          <a:xfrm>
            <a:off x="6406740" y="4743271"/>
            <a:ext cx="2737259" cy="1200329"/>
          </a:xfrm>
          <a:prstGeom prst="rect">
            <a:avLst/>
          </a:prstGeom>
        </p:spPr>
        <p:txBody>
          <a:bodyPr wrap="square">
            <a:spAutoFit/>
          </a:bodyPr>
          <a:lstStyle/>
          <a:p>
            <a:r>
              <a:rPr lang="en-US" dirty="0"/>
              <a:t>Given the data, we estimate that cars that weigh 1200 </a:t>
            </a:r>
            <a:r>
              <a:rPr lang="en-US" dirty="0" err="1"/>
              <a:t>lbs</a:t>
            </a:r>
            <a:r>
              <a:rPr lang="en-US" dirty="0"/>
              <a:t> will have a mean mpg of 38.  </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56FBB755-1B43-964A-90FE-E8E1ABEE9A04}"/>
                  </a:ext>
                </a:extLst>
              </p:cNvPr>
              <p:cNvSpPr/>
              <p:nvPr/>
            </p:nvSpPr>
            <p:spPr>
              <a:xfrm>
                <a:off x="1125650" y="5625695"/>
                <a:ext cx="2608150" cy="3786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=50−10</m:t>
                      </m:r>
                      <m:r>
                        <a:rPr lang="en-US" i="1">
                          <a:latin typeface="Cambria Math" panose="02040503050406030204" pitchFamily="18" charset="0"/>
                        </a:rPr>
                        <m:t>𝑊𝑒𝑖𝑔h𝑡</m:t>
                      </m:r>
                    </m:oMath>
                  </m:oMathPara>
                </a14:m>
                <a:endParaRPr lang="en-US" dirty="0"/>
              </a:p>
            </p:txBody>
          </p:sp>
        </mc:Choice>
        <mc:Fallback xmlns="">
          <p:sp>
            <p:nvSpPr>
              <p:cNvPr id="11" name="Rectangle 10">
                <a:extLst>
                  <a:ext uri="{FF2B5EF4-FFF2-40B4-BE49-F238E27FC236}">
                    <a16:creationId xmlns:a16="http://schemas.microsoft.com/office/drawing/2014/main" id="{56FBB755-1B43-964A-90FE-E8E1ABEE9A04}"/>
                  </a:ext>
                </a:extLst>
              </p:cNvPr>
              <p:cNvSpPr>
                <a:spLocks noRot="1" noChangeAspect="1" noMove="1" noResize="1" noEditPoints="1" noAdjustHandles="1" noChangeArrowheads="1" noChangeShapeType="1" noTextEdit="1"/>
              </p:cNvSpPr>
              <p:nvPr/>
            </p:nvSpPr>
            <p:spPr>
              <a:xfrm>
                <a:off x="1125650" y="5625695"/>
                <a:ext cx="2608150" cy="378630"/>
              </a:xfrm>
              <a:prstGeom prst="rect">
                <a:avLst/>
              </a:prstGeom>
              <a:blipFill>
                <a:blip r:embed="rId7"/>
                <a:stretch>
                  <a:fillRect t="-3226" b="-12903"/>
                </a:stretch>
              </a:blipFill>
            </p:spPr>
            <p:txBody>
              <a:bodyPr/>
              <a:lstStyle/>
              <a:p>
                <a:r>
                  <a:rPr lang="en-US">
                    <a:noFill/>
                  </a:rPr>
                  <a:t> </a:t>
                </a:r>
              </a:p>
            </p:txBody>
          </p:sp>
        </mc:Fallback>
      </mc:AlternateContent>
    </p:spTree>
    <p:extLst>
      <p:ext uri="{BB962C8B-B14F-4D97-AF65-F5344CB8AC3E}">
        <p14:creationId xmlns:p14="http://schemas.microsoft.com/office/powerpoint/2010/main" val="152840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0A47-9ADD-464E-B9D9-05634A005FA1}"/>
              </a:ext>
            </a:extLst>
          </p:cNvPr>
          <p:cNvSpPr>
            <a:spLocks noGrp="1"/>
          </p:cNvSpPr>
          <p:nvPr>
            <p:ph type="title"/>
          </p:nvPr>
        </p:nvSpPr>
        <p:spPr/>
        <p:txBody>
          <a:bodyPr>
            <a:normAutofit/>
          </a:bodyPr>
          <a:lstStyle/>
          <a:p>
            <a:r>
              <a:rPr lang="en-US" dirty="0"/>
              <a:t>Prediction</a:t>
            </a:r>
          </a:p>
        </p:txBody>
      </p:sp>
      <p:cxnSp>
        <p:nvCxnSpPr>
          <p:cNvPr id="5" name="Straight Connector 4">
            <a:extLst>
              <a:ext uri="{FF2B5EF4-FFF2-40B4-BE49-F238E27FC236}">
                <a16:creationId xmlns:a16="http://schemas.microsoft.com/office/drawing/2014/main" id="{7B617098-FBC4-754D-8A86-7CDEF6190ED9}"/>
              </a:ext>
            </a:extLst>
          </p:cNvPr>
          <p:cNvCxnSpPr/>
          <p:nvPr/>
        </p:nvCxnSpPr>
        <p:spPr>
          <a:xfrm>
            <a:off x="609601" y="2133600"/>
            <a:ext cx="0" cy="419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120536-2668-904E-931E-4110909F40A2}"/>
              </a:ext>
            </a:extLst>
          </p:cNvPr>
          <p:cNvCxnSpPr>
            <a:cxnSpLocks/>
          </p:cNvCxnSpPr>
          <p:nvPr/>
        </p:nvCxnSpPr>
        <p:spPr>
          <a:xfrm flipH="1">
            <a:off x="304801" y="6096000"/>
            <a:ext cx="6019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C4B3B5-AF50-AA43-BFCC-1AD3C84EADDF}"/>
              </a:ext>
            </a:extLst>
          </p:cNvPr>
          <p:cNvSpPr txBox="1"/>
          <p:nvPr/>
        </p:nvSpPr>
        <p:spPr>
          <a:xfrm>
            <a:off x="1981201" y="6248400"/>
            <a:ext cx="1981200" cy="381000"/>
          </a:xfrm>
          <a:prstGeom prst="rect">
            <a:avLst/>
          </a:prstGeom>
          <a:noFill/>
        </p:spPr>
        <p:txBody>
          <a:bodyPr wrap="square" rtlCol="0">
            <a:spAutoFit/>
          </a:bodyPr>
          <a:lstStyle/>
          <a:p>
            <a:pPr algn="ctr"/>
            <a:r>
              <a:rPr lang="en-US" dirty="0"/>
              <a:t>Weight</a:t>
            </a:r>
          </a:p>
        </p:txBody>
      </p:sp>
      <p:sp>
        <p:nvSpPr>
          <p:cNvPr id="9" name="TextBox 8">
            <a:extLst>
              <a:ext uri="{FF2B5EF4-FFF2-40B4-BE49-F238E27FC236}">
                <a16:creationId xmlns:a16="http://schemas.microsoft.com/office/drawing/2014/main" id="{DD408138-C471-6649-B22F-79AD12B6A390}"/>
              </a:ext>
            </a:extLst>
          </p:cNvPr>
          <p:cNvSpPr txBox="1"/>
          <p:nvPr/>
        </p:nvSpPr>
        <p:spPr>
          <a:xfrm rot="16200000">
            <a:off x="-647700" y="3695700"/>
            <a:ext cx="1981200" cy="381000"/>
          </a:xfrm>
          <a:prstGeom prst="rect">
            <a:avLst/>
          </a:prstGeom>
          <a:noFill/>
        </p:spPr>
        <p:txBody>
          <a:bodyPr wrap="square" rtlCol="0">
            <a:spAutoFit/>
          </a:bodyPr>
          <a:lstStyle/>
          <a:p>
            <a:pPr algn="ctr"/>
            <a:r>
              <a:rPr lang="en-US" dirty="0"/>
              <a:t>MPG</a:t>
            </a:r>
          </a:p>
        </p:txBody>
      </p:sp>
      <p:pic>
        <p:nvPicPr>
          <p:cNvPr id="10" name="Picture 9">
            <a:extLst>
              <a:ext uri="{FF2B5EF4-FFF2-40B4-BE49-F238E27FC236}">
                <a16:creationId xmlns:a16="http://schemas.microsoft.com/office/drawing/2014/main" id="{76F0BB9B-64D7-DF48-8AD4-54D5F2CF13A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1190052" y="2710046"/>
            <a:ext cx="2178213" cy="938677"/>
          </a:xfrm>
          <a:prstGeom prst="rect">
            <a:avLst/>
          </a:prstGeom>
        </p:spPr>
      </p:pic>
      <p:sp>
        <p:nvSpPr>
          <p:cNvPr id="12" name="Oval 11">
            <a:extLst>
              <a:ext uri="{FF2B5EF4-FFF2-40B4-BE49-F238E27FC236}">
                <a16:creationId xmlns:a16="http://schemas.microsoft.com/office/drawing/2014/main" id="{93B1EC63-43A5-0741-B3AF-31A6BA6C82CE}"/>
              </a:ext>
            </a:extLst>
          </p:cNvPr>
          <p:cNvSpPr/>
          <p:nvPr/>
        </p:nvSpPr>
        <p:spPr>
          <a:xfrm>
            <a:off x="1828800" y="3080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67C20D9-E30D-3747-B6CB-22A3A4FB9A39}"/>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2933219" y="3441938"/>
            <a:ext cx="2178213" cy="938677"/>
          </a:xfrm>
          <a:prstGeom prst="rect">
            <a:avLst/>
          </a:prstGeom>
        </p:spPr>
      </p:pic>
      <p:sp>
        <p:nvSpPr>
          <p:cNvPr id="14" name="Oval 13">
            <a:extLst>
              <a:ext uri="{FF2B5EF4-FFF2-40B4-BE49-F238E27FC236}">
                <a16:creationId xmlns:a16="http://schemas.microsoft.com/office/drawing/2014/main" id="{19FAC40A-2429-2248-8084-9A8CA00B7B8D}"/>
              </a:ext>
            </a:extLst>
          </p:cNvPr>
          <p:cNvSpPr/>
          <p:nvPr/>
        </p:nvSpPr>
        <p:spPr>
          <a:xfrm>
            <a:off x="3571967" y="38127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6235207-F9B4-E04D-A5FA-5B05661A1F05}"/>
              </a:ext>
            </a:extLst>
          </p:cNvPr>
          <p:cNvCxnSpPr/>
          <p:nvPr/>
        </p:nvCxnSpPr>
        <p:spPr>
          <a:xfrm>
            <a:off x="838201" y="2699878"/>
            <a:ext cx="5257799" cy="228600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F8BDC16-1A47-B94F-A835-3F4317869A5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4740972" y="4232755"/>
            <a:ext cx="2178213" cy="938677"/>
          </a:xfrm>
          <a:prstGeom prst="rect">
            <a:avLst/>
          </a:prstGeom>
        </p:spPr>
      </p:pic>
      <p:sp>
        <p:nvSpPr>
          <p:cNvPr id="19" name="Oval 18">
            <a:extLst>
              <a:ext uri="{FF2B5EF4-FFF2-40B4-BE49-F238E27FC236}">
                <a16:creationId xmlns:a16="http://schemas.microsoft.com/office/drawing/2014/main" id="{FEB1ABBE-81FB-3A41-A30E-E522DEED26F4}"/>
              </a:ext>
            </a:extLst>
          </p:cNvPr>
          <p:cNvSpPr/>
          <p:nvPr/>
        </p:nvSpPr>
        <p:spPr>
          <a:xfrm>
            <a:off x="2209800" y="16286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0B7CC2-1BD1-AF4F-8CCF-F5AA1120A5CC}"/>
                  </a:ext>
                </a:extLst>
              </p:cNvPr>
              <p:cNvSpPr txBox="1"/>
              <p:nvPr/>
            </p:nvSpPr>
            <p:spPr>
              <a:xfrm>
                <a:off x="2667000" y="1519597"/>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𝑃𝑜𝑝𝑢𝑙𝑎𝑡𝑖𝑜𝑛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𝑀𝑒𝑎𝑛</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A40B7CC2-1BD1-AF4F-8CCF-F5AA1120A5CC}"/>
                  </a:ext>
                </a:extLst>
              </p:cNvPr>
              <p:cNvSpPr txBox="1">
                <a:spLocks noRot="1" noChangeAspect="1" noMove="1" noResize="1" noEditPoints="1" noAdjustHandles="1" noChangeArrowheads="1" noChangeShapeType="1" noTextEdit="1"/>
              </p:cNvSpPr>
              <p:nvPr/>
            </p:nvSpPr>
            <p:spPr>
              <a:xfrm>
                <a:off x="2667000" y="1519597"/>
                <a:ext cx="2667000" cy="380999"/>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C9AE566-DA5D-6E4F-B7A3-C16CBCB2F712}"/>
                  </a:ext>
                </a:extLst>
              </p:cNvPr>
              <p:cNvSpPr txBox="1"/>
              <p:nvPr/>
            </p:nvSpPr>
            <p:spPr>
              <a:xfrm>
                <a:off x="2667000" y="1879162"/>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𝑂𝑏𝑠𝑒𝑟𝑣𝑎𝑡𝑖𝑜𝑛</m:t>
                      </m:r>
                    </m:oMath>
                  </m:oMathPara>
                </a14:m>
                <a:endParaRPr lang="en-US" dirty="0"/>
              </a:p>
            </p:txBody>
          </p:sp>
        </mc:Choice>
        <mc:Fallback xmlns="">
          <p:sp>
            <p:nvSpPr>
              <p:cNvPr id="21" name="TextBox 20">
                <a:extLst>
                  <a:ext uri="{FF2B5EF4-FFF2-40B4-BE49-F238E27FC236}">
                    <a16:creationId xmlns:a16="http://schemas.microsoft.com/office/drawing/2014/main" id="{5C9AE566-DA5D-6E4F-B7A3-C16CBCB2F712}"/>
                  </a:ext>
                </a:extLst>
              </p:cNvPr>
              <p:cNvSpPr txBox="1">
                <a:spLocks noRot="1" noChangeAspect="1" noMove="1" noResize="1" noEditPoints="1" noAdjustHandles="1" noChangeArrowheads="1" noChangeShapeType="1" noTextEdit="1"/>
              </p:cNvSpPr>
              <p:nvPr/>
            </p:nvSpPr>
            <p:spPr>
              <a:xfrm>
                <a:off x="2667000" y="1879162"/>
                <a:ext cx="2667000" cy="380999"/>
              </a:xfrm>
              <a:prstGeom prst="rect">
                <a:avLst/>
              </a:prstGeom>
              <a:blipFill>
                <a:blip r:embed="rId4"/>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4482E635-0A2D-BF43-8015-1362E945FD12}"/>
              </a:ext>
            </a:extLst>
          </p:cNvPr>
          <p:cNvSpPr/>
          <p:nvPr/>
        </p:nvSpPr>
        <p:spPr>
          <a:xfrm>
            <a:off x="5334000" y="4604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F6D3C9C-4CC0-AE40-A304-FF8D18388B7C}"/>
              </a:ext>
            </a:extLst>
          </p:cNvPr>
          <p:cNvSpPr/>
          <p:nvPr/>
        </p:nvSpPr>
        <p:spPr>
          <a:xfrm>
            <a:off x="2006382" y="1519597"/>
            <a:ext cx="3124201" cy="766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2D596B3C-810C-0F4B-B5D4-B981BACEE687}"/>
              </a:ext>
            </a:extLst>
          </p:cNvPr>
          <p:cNvSpPr/>
          <p:nvPr/>
        </p:nvSpPr>
        <p:spPr>
          <a:xfrm>
            <a:off x="2250480" y="201031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410470B-BD8B-4D40-8930-C0B499E3A718}"/>
                  </a:ext>
                </a:extLst>
              </p:cNvPr>
              <p:cNvSpPr txBox="1"/>
              <p:nvPr/>
            </p:nvSpPr>
            <p:spPr>
              <a:xfrm>
                <a:off x="1064297" y="5256687"/>
                <a:ext cx="28636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=50−10</m:t>
                      </m:r>
                      <m:r>
                        <a:rPr lang="en-US" b="0" i="1" smtClean="0">
                          <a:latin typeface="Cambria Math" panose="02040503050406030204" pitchFamily="18" charset="0"/>
                        </a:rPr>
                        <m:t>𝑊𝑒𝑖𝑔h𝑡</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3" name="TextBox 2">
                <a:extLst>
                  <a:ext uri="{FF2B5EF4-FFF2-40B4-BE49-F238E27FC236}">
                    <a16:creationId xmlns:a16="http://schemas.microsoft.com/office/drawing/2014/main" id="{F410470B-BD8B-4D40-8930-C0B499E3A718}"/>
                  </a:ext>
                </a:extLst>
              </p:cNvPr>
              <p:cNvSpPr txBox="1">
                <a:spLocks noRot="1" noChangeAspect="1" noMove="1" noResize="1" noEditPoints="1" noAdjustHandles="1" noChangeArrowheads="1" noChangeShapeType="1" noTextEdit="1"/>
              </p:cNvSpPr>
              <p:nvPr/>
            </p:nvSpPr>
            <p:spPr>
              <a:xfrm>
                <a:off x="1064297" y="5256687"/>
                <a:ext cx="2863604" cy="276999"/>
              </a:xfrm>
              <a:prstGeom prst="rect">
                <a:avLst/>
              </a:prstGeom>
              <a:blipFill>
                <a:blip r:embed="rId5"/>
                <a:stretch>
                  <a:fillRect l="-1333"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A3B618A-1CD0-C847-99E0-33ACD5D07858}"/>
                  </a:ext>
                </a:extLst>
              </p:cNvPr>
              <p:cNvSpPr txBox="1"/>
              <p:nvPr/>
            </p:nvSpPr>
            <p:spPr>
              <a:xfrm>
                <a:off x="5433576" y="1684288"/>
                <a:ext cx="3634224" cy="3408818"/>
              </a:xfrm>
              <a:prstGeom prst="rect">
                <a:avLst/>
              </a:prstGeom>
              <a:noFill/>
            </p:spPr>
            <p:txBody>
              <a:bodyPr wrap="square" rtlCol="0">
                <a:spAutoFit/>
              </a:bodyPr>
              <a:lstStyle/>
              <a:p>
                <a:r>
                  <a:rPr lang="en-US" b="1" dirty="0"/>
                  <a:t>Prediction:</a:t>
                </a:r>
              </a:p>
              <a:p>
                <a:endParaRPr lang="en-US" dirty="0"/>
              </a:p>
              <a:p>
                <a:r>
                  <a:rPr lang="en-US" dirty="0"/>
                  <a:t>What is the estimated MPG of a car that weighs 1200 </a:t>
                </a:r>
                <a:r>
                  <a:rPr lang="en-US" dirty="0" err="1"/>
                  <a:t>lbs</a:t>
                </a:r>
                <a:r>
                  <a:rPr lang="en-US" dirty="0"/>
                  <a:t>?</a:t>
                </a:r>
              </a:p>
              <a:p>
                <a:endParaRPr lang="en-US" dirty="0"/>
              </a:p>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=50−10</m:t>
                      </m:r>
                      <m:r>
                        <a:rPr lang="en-US" i="1">
                          <a:latin typeface="Cambria Math" panose="02040503050406030204" pitchFamily="18" charset="0"/>
                        </a:rPr>
                        <m:t>𝑊𝑒𝑖𝑔h𝑡</m:t>
                      </m:r>
                    </m:oMath>
                  </m:oMathPara>
                </a14:m>
                <a:endParaRPr lang="en-US" dirty="0"/>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=50−</m:t>
                      </m:r>
                      <m:f>
                        <m:fPr>
                          <m:ctrlPr>
                            <a:rPr lang="en-US" b="0" i="1" smtClean="0">
                              <a:latin typeface="Cambria Math" panose="02040503050406030204" pitchFamily="18" charset="0"/>
                            </a:rPr>
                          </m:ctrlPr>
                        </m:fPr>
                        <m:num>
                          <m:r>
                            <a:rPr lang="en-US" i="1">
                              <a:latin typeface="Cambria Math" panose="02040503050406030204" pitchFamily="18" charset="0"/>
                            </a:rPr>
                            <m:t>10</m:t>
                          </m:r>
                          <m:r>
                            <a:rPr lang="en-US" b="0" i="1" smtClean="0">
                              <a:latin typeface="Cambria Math" panose="02040503050406030204" pitchFamily="18" charset="0"/>
                            </a:rPr>
                            <m:t>𝑚𝑝𝑔</m:t>
                          </m:r>
                        </m:num>
                        <m:den>
                          <m:r>
                            <a:rPr lang="en-US" b="0" i="1" smtClean="0">
                              <a:latin typeface="Cambria Math" panose="02040503050406030204" pitchFamily="18" charset="0"/>
                            </a:rPr>
                            <m:t>1</m:t>
                          </m:r>
                          <m:r>
                            <a:rPr lang="en-US" b="0" i="1" smtClean="0">
                              <a:latin typeface="Cambria Math" panose="02040503050406030204" pitchFamily="18" charset="0"/>
                            </a:rPr>
                            <m:t>𝐾</m:t>
                          </m:r>
                        </m:den>
                      </m:f>
                      <m:r>
                        <a:rPr lang="en-US" b="0" i="1" smtClean="0">
                          <a:latin typeface="Cambria Math" panose="02040503050406030204" pitchFamily="18" charset="0"/>
                        </a:rPr>
                        <m:t>∗1.2</m:t>
                      </m:r>
                      <m:r>
                        <a:rPr lang="en-US" b="0" i="1" smtClean="0">
                          <a:latin typeface="Cambria Math" panose="02040503050406030204" pitchFamily="18" charset="0"/>
                        </a:rPr>
                        <m:t>𝐾</m:t>
                      </m:r>
                    </m:oMath>
                  </m:oMathPara>
                </a14:m>
                <a:endParaRPr lang="en-US" dirty="0"/>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=50−12</m:t>
                      </m:r>
                    </m:oMath>
                  </m:oMathPara>
                </a14:m>
                <a:endParaRPr lang="en-US" dirty="0"/>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m:t>
                      </m:r>
                      <m:r>
                        <a:rPr lang="en-US" b="0" i="1" smtClean="0">
                          <a:latin typeface="Cambria Math" panose="02040503050406030204" pitchFamily="18" charset="0"/>
                        </a:rPr>
                        <m:t>38</m:t>
                      </m:r>
                    </m:oMath>
                  </m:oMathPara>
                </a14:m>
                <a:endParaRPr lang="en-US" dirty="0"/>
              </a:p>
              <a:p>
                <a:endParaRPr lang="en-US" dirty="0"/>
              </a:p>
              <a:p>
                <a:endParaRPr lang="en-US" dirty="0"/>
              </a:p>
            </p:txBody>
          </p:sp>
        </mc:Choice>
        <mc:Fallback xmlns="">
          <p:sp>
            <p:nvSpPr>
              <p:cNvPr id="4" name="TextBox 3">
                <a:extLst>
                  <a:ext uri="{FF2B5EF4-FFF2-40B4-BE49-F238E27FC236}">
                    <a16:creationId xmlns:a16="http://schemas.microsoft.com/office/drawing/2014/main" id="{7A3B618A-1CD0-C847-99E0-33ACD5D07858}"/>
                  </a:ext>
                </a:extLst>
              </p:cNvPr>
              <p:cNvSpPr txBox="1">
                <a:spLocks noRot="1" noChangeAspect="1" noMove="1" noResize="1" noEditPoints="1" noAdjustHandles="1" noChangeArrowheads="1" noChangeShapeType="1" noTextEdit="1"/>
              </p:cNvSpPr>
              <p:nvPr/>
            </p:nvSpPr>
            <p:spPr>
              <a:xfrm>
                <a:off x="5433576" y="1684288"/>
                <a:ext cx="3634224" cy="3408818"/>
              </a:xfrm>
              <a:prstGeom prst="rect">
                <a:avLst/>
              </a:prstGeom>
              <a:blipFill>
                <a:blip r:embed="rId6"/>
                <a:stretch>
                  <a:fillRect l="-1394" t="-743"/>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A82B652E-D5BB-D941-906F-5456E8C14BA1}"/>
              </a:ext>
            </a:extLst>
          </p:cNvPr>
          <p:cNvSpPr/>
          <p:nvPr/>
        </p:nvSpPr>
        <p:spPr>
          <a:xfrm>
            <a:off x="6406740" y="4743271"/>
            <a:ext cx="2737259" cy="1200329"/>
          </a:xfrm>
          <a:prstGeom prst="rect">
            <a:avLst/>
          </a:prstGeom>
        </p:spPr>
        <p:txBody>
          <a:bodyPr wrap="square">
            <a:spAutoFit/>
          </a:bodyPr>
          <a:lstStyle/>
          <a:p>
            <a:r>
              <a:rPr lang="en-US" dirty="0"/>
              <a:t>Given the data, we estimate that a car that weighs 1200 </a:t>
            </a:r>
            <a:r>
              <a:rPr lang="en-US" dirty="0" err="1"/>
              <a:t>lbs</a:t>
            </a:r>
            <a:r>
              <a:rPr lang="en-US" dirty="0"/>
              <a:t> will get 38 miles per gallon.</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56FBB755-1B43-964A-90FE-E8E1ABEE9A04}"/>
                  </a:ext>
                </a:extLst>
              </p:cNvPr>
              <p:cNvSpPr/>
              <p:nvPr/>
            </p:nvSpPr>
            <p:spPr>
              <a:xfrm>
                <a:off x="1125650" y="5625695"/>
                <a:ext cx="2608150" cy="3786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=50−10</m:t>
                      </m:r>
                      <m:r>
                        <a:rPr lang="en-US" i="1">
                          <a:latin typeface="Cambria Math" panose="02040503050406030204" pitchFamily="18" charset="0"/>
                        </a:rPr>
                        <m:t>𝑊𝑒𝑖𝑔h𝑡</m:t>
                      </m:r>
                    </m:oMath>
                  </m:oMathPara>
                </a14:m>
                <a:endParaRPr lang="en-US" dirty="0"/>
              </a:p>
            </p:txBody>
          </p:sp>
        </mc:Choice>
        <mc:Fallback xmlns="">
          <p:sp>
            <p:nvSpPr>
              <p:cNvPr id="11" name="Rectangle 10">
                <a:extLst>
                  <a:ext uri="{FF2B5EF4-FFF2-40B4-BE49-F238E27FC236}">
                    <a16:creationId xmlns:a16="http://schemas.microsoft.com/office/drawing/2014/main" id="{56FBB755-1B43-964A-90FE-E8E1ABEE9A04}"/>
                  </a:ext>
                </a:extLst>
              </p:cNvPr>
              <p:cNvSpPr>
                <a:spLocks noRot="1" noChangeAspect="1" noMove="1" noResize="1" noEditPoints="1" noAdjustHandles="1" noChangeArrowheads="1" noChangeShapeType="1" noTextEdit="1"/>
              </p:cNvSpPr>
              <p:nvPr/>
            </p:nvSpPr>
            <p:spPr>
              <a:xfrm>
                <a:off x="1125650" y="5625695"/>
                <a:ext cx="2608150" cy="378630"/>
              </a:xfrm>
              <a:prstGeom prst="rect">
                <a:avLst/>
              </a:prstGeom>
              <a:blipFill>
                <a:blip r:embed="rId7"/>
                <a:stretch>
                  <a:fillRect t="-3226" b="-12903"/>
                </a:stretch>
              </a:blipFill>
            </p:spPr>
            <p:txBody>
              <a:bodyPr/>
              <a:lstStyle/>
              <a:p>
                <a:r>
                  <a:rPr lang="en-US">
                    <a:noFill/>
                  </a:rPr>
                  <a:t> </a:t>
                </a:r>
              </a:p>
            </p:txBody>
          </p:sp>
        </mc:Fallback>
      </mc:AlternateContent>
      <p:sp>
        <p:nvSpPr>
          <p:cNvPr id="34" name="Oval 33">
            <a:extLst>
              <a:ext uri="{FF2B5EF4-FFF2-40B4-BE49-F238E27FC236}">
                <a16:creationId xmlns:a16="http://schemas.microsoft.com/office/drawing/2014/main" id="{6FA6D332-7BD1-E04D-A42C-C59BC0338E46}"/>
              </a:ext>
            </a:extLst>
          </p:cNvPr>
          <p:cNvSpPr/>
          <p:nvPr/>
        </p:nvSpPr>
        <p:spPr>
          <a:xfrm>
            <a:off x="1882946" y="3109583"/>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5" name="Oval 34">
            <a:extLst>
              <a:ext uri="{FF2B5EF4-FFF2-40B4-BE49-F238E27FC236}">
                <a16:creationId xmlns:a16="http://schemas.microsoft.com/office/drawing/2014/main" id="{CC6537ED-E447-4D4B-A0AB-5E8DEB02EF69}"/>
              </a:ext>
            </a:extLst>
          </p:cNvPr>
          <p:cNvSpPr/>
          <p:nvPr/>
        </p:nvSpPr>
        <p:spPr>
          <a:xfrm>
            <a:off x="1868964" y="353317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7" name="Oval 36">
            <a:extLst>
              <a:ext uri="{FF2B5EF4-FFF2-40B4-BE49-F238E27FC236}">
                <a16:creationId xmlns:a16="http://schemas.microsoft.com/office/drawing/2014/main" id="{8BBC0933-7CE0-FC4C-99A7-9505A5449E86}"/>
              </a:ext>
            </a:extLst>
          </p:cNvPr>
          <p:cNvSpPr/>
          <p:nvPr/>
        </p:nvSpPr>
        <p:spPr>
          <a:xfrm>
            <a:off x="1859796" y="2695871"/>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8" name="Oval 37">
            <a:extLst>
              <a:ext uri="{FF2B5EF4-FFF2-40B4-BE49-F238E27FC236}">
                <a16:creationId xmlns:a16="http://schemas.microsoft.com/office/drawing/2014/main" id="{65769C87-3185-8043-9A9C-6B880F9B70D3}"/>
              </a:ext>
            </a:extLst>
          </p:cNvPr>
          <p:cNvSpPr/>
          <p:nvPr/>
        </p:nvSpPr>
        <p:spPr>
          <a:xfrm>
            <a:off x="3621338" y="38638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9" name="Oval 38">
            <a:extLst>
              <a:ext uri="{FF2B5EF4-FFF2-40B4-BE49-F238E27FC236}">
                <a16:creationId xmlns:a16="http://schemas.microsoft.com/office/drawing/2014/main" id="{01275A1E-8863-994D-944E-B125C2D66B25}"/>
              </a:ext>
            </a:extLst>
          </p:cNvPr>
          <p:cNvSpPr/>
          <p:nvPr/>
        </p:nvSpPr>
        <p:spPr>
          <a:xfrm>
            <a:off x="3615008" y="42149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0" name="Oval 39">
            <a:extLst>
              <a:ext uri="{FF2B5EF4-FFF2-40B4-BE49-F238E27FC236}">
                <a16:creationId xmlns:a16="http://schemas.microsoft.com/office/drawing/2014/main" id="{B872AA11-8DEE-B74E-9583-3927BABF5C4C}"/>
              </a:ext>
            </a:extLst>
          </p:cNvPr>
          <p:cNvSpPr/>
          <p:nvPr/>
        </p:nvSpPr>
        <p:spPr>
          <a:xfrm>
            <a:off x="3605840" y="349341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1" name="Oval 40">
            <a:extLst>
              <a:ext uri="{FF2B5EF4-FFF2-40B4-BE49-F238E27FC236}">
                <a16:creationId xmlns:a16="http://schemas.microsoft.com/office/drawing/2014/main" id="{649D8BBD-F775-4A4C-8B60-BDA06FB6A883}"/>
              </a:ext>
            </a:extLst>
          </p:cNvPr>
          <p:cNvSpPr/>
          <p:nvPr/>
        </p:nvSpPr>
        <p:spPr>
          <a:xfrm>
            <a:off x="5374164" y="464627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2" name="Oval 41">
            <a:extLst>
              <a:ext uri="{FF2B5EF4-FFF2-40B4-BE49-F238E27FC236}">
                <a16:creationId xmlns:a16="http://schemas.microsoft.com/office/drawing/2014/main" id="{E8E3F81D-B83A-5F43-AB2C-4997D198C634}"/>
              </a:ext>
            </a:extLst>
          </p:cNvPr>
          <p:cNvSpPr/>
          <p:nvPr/>
        </p:nvSpPr>
        <p:spPr>
          <a:xfrm>
            <a:off x="5367834" y="5039873"/>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3" name="Oval 42">
            <a:extLst>
              <a:ext uri="{FF2B5EF4-FFF2-40B4-BE49-F238E27FC236}">
                <a16:creationId xmlns:a16="http://schemas.microsoft.com/office/drawing/2014/main" id="{91A4B9FA-79F8-F64F-9D59-DB0318209316}"/>
              </a:ext>
            </a:extLst>
          </p:cNvPr>
          <p:cNvSpPr/>
          <p:nvPr/>
        </p:nvSpPr>
        <p:spPr>
          <a:xfrm>
            <a:off x="5370241" y="424887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Tree>
    <p:extLst>
      <p:ext uri="{BB962C8B-B14F-4D97-AF65-F5344CB8AC3E}">
        <p14:creationId xmlns:p14="http://schemas.microsoft.com/office/powerpoint/2010/main" val="178834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0A47-9ADD-464E-B9D9-05634A005FA1}"/>
              </a:ext>
            </a:extLst>
          </p:cNvPr>
          <p:cNvSpPr>
            <a:spLocks noGrp="1"/>
          </p:cNvSpPr>
          <p:nvPr>
            <p:ph type="title"/>
          </p:nvPr>
        </p:nvSpPr>
        <p:spPr/>
        <p:txBody>
          <a:bodyPr>
            <a:normAutofit/>
          </a:bodyPr>
          <a:lstStyle/>
          <a:p>
            <a:r>
              <a:rPr lang="en-US" dirty="0"/>
              <a:t>Prediction</a:t>
            </a:r>
          </a:p>
        </p:txBody>
      </p:sp>
      <p:cxnSp>
        <p:nvCxnSpPr>
          <p:cNvPr id="5" name="Straight Connector 4">
            <a:extLst>
              <a:ext uri="{FF2B5EF4-FFF2-40B4-BE49-F238E27FC236}">
                <a16:creationId xmlns:a16="http://schemas.microsoft.com/office/drawing/2014/main" id="{7B617098-FBC4-754D-8A86-7CDEF6190ED9}"/>
              </a:ext>
            </a:extLst>
          </p:cNvPr>
          <p:cNvCxnSpPr/>
          <p:nvPr/>
        </p:nvCxnSpPr>
        <p:spPr>
          <a:xfrm>
            <a:off x="609601" y="2133600"/>
            <a:ext cx="0" cy="419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120536-2668-904E-931E-4110909F40A2}"/>
              </a:ext>
            </a:extLst>
          </p:cNvPr>
          <p:cNvCxnSpPr>
            <a:cxnSpLocks/>
          </p:cNvCxnSpPr>
          <p:nvPr/>
        </p:nvCxnSpPr>
        <p:spPr>
          <a:xfrm flipH="1">
            <a:off x="304801" y="6096000"/>
            <a:ext cx="6019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C4B3B5-AF50-AA43-BFCC-1AD3C84EADDF}"/>
              </a:ext>
            </a:extLst>
          </p:cNvPr>
          <p:cNvSpPr txBox="1"/>
          <p:nvPr/>
        </p:nvSpPr>
        <p:spPr>
          <a:xfrm>
            <a:off x="1981201" y="6248400"/>
            <a:ext cx="1981200" cy="381000"/>
          </a:xfrm>
          <a:prstGeom prst="rect">
            <a:avLst/>
          </a:prstGeom>
          <a:noFill/>
        </p:spPr>
        <p:txBody>
          <a:bodyPr wrap="square" rtlCol="0">
            <a:spAutoFit/>
          </a:bodyPr>
          <a:lstStyle/>
          <a:p>
            <a:pPr algn="ctr"/>
            <a:r>
              <a:rPr lang="en-US" dirty="0"/>
              <a:t>Weight</a:t>
            </a:r>
          </a:p>
        </p:txBody>
      </p:sp>
      <p:sp>
        <p:nvSpPr>
          <p:cNvPr id="9" name="TextBox 8">
            <a:extLst>
              <a:ext uri="{FF2B5EF4-FFF2-40B4-BE49-F238E27FC236}">
                <a16:creationId xmlns:a16="http://schemas.microsoft.com/office/drawing/2014/main" id="{DD408138-C471-6649-B22F-79AD12B6A390}"/>
              </a:ext>
            </a:extLst>
          </p:cNvPr>
          <p:cNvSpPr txBox="1"/>
          <p:nvPr/>
        </p:nvSpPr>
        <p:spPr>
          <a:xfrm rot="16200000">
            <a:off x="-647700" y="3695700"/>
            <a:ext cx="1981200" cy="381000"/>
          </a:xfrm>
          <a:prstGeom prst="rect">
            <a:avLst/>
          </a:prstGeom>
          <a:noFill/>
        </p:spPr>
        <p:txBody>
          <a:bodyPr wrap="square" rtlCol="0">
            <a:spAutoFit/>
          </a:bodyPr>
          <a:lstStyle/>
          <a:p>
            <a:pPr algn="ctr"/>
            <a:r>
              <a:rPr lang="en-US" dirty="0"/>
              <a:t>MPG</a:t>
            </a:r>
          </a:p>
        </p:txBody>
      </p:sp>
      <p:pic>
        <p:nvPicPr>
          <p:cNvPr id="10" name="Picture 9">
            <a:extLst>
              <a:ext uri="{FF2B5EF4-FFF2-40B4-BE49-F238E27FC236}">
                <a16:creationId xmlns:a16="http://schemas.microsoft.com/office/drawing/2014/main" id="{76F0BB9B-64D7-DF48-8AD4-54D5F2CF13A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1190052" y="2710046"/>
            <a:ext cx="2178213" cy="938677"/>
          </a:xfrm>
          <a:prstGeom prst="rect">
            <a:avLst/>
          </a:prstGeom>
        </p:spPr>
      </p:pic>
      <p:sp>
        <p:nvSpPr>
          <p:cNvPr id="12" name="Oval 11">
            <a:extLst>
              <a:ext uri="{FF2B5EF4-FFF2-40B4-BE49-F238E27FC236}">
                <a16:creationId xmlns:a16="http://schemas.microsoft.com/office/drawing/2014/main" id="{93B1EC63-43A5-0741-B3AF-31A6BA6C82CE}"/>
              </a:ext>
            </a:extLst>
          </p:cNvPr>
          <p:cNvSpPr/>
          <p:nvPr/>
        </p:nvSpPr>
        <p:spPr>
          <a:xfrm>
            <a:off x="1828800" y="3080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67C20D9-E30D-3747-B6CB-22A3A4FB9A39}"/>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2933219" y="3441938"/>
            <a:ext cx="2178213" cy="938677"/>
          </a:xfrm>
          <a:prstGeom prst="rect">
            <a:avLst/>
          </a:prstGeom>
        </p:spPr>
      </p:pic>
      <p:sp>
        <p:nvSpPr>
          <p:cNvPr id="14" name="Oval 13">
            <a:extLst>
              <a:ext uri="{FF2B5EF4-FFF2-40B4-BE49-F238E27FC236}">
                <a16:creationId xmlns:a16="http://schemas.microsoft.com/office/drawing/2014/main" id="{19FAC40A-2429-2248-8084-9A8CA00B7B8D}"/>
              </a:ext>
            </a:extLst>
          </p:cNvPr>
          <p:cNvSpPr/>
          <p:nvPr/>
        </p:nvSpPr>
        <p:spPr>
          <a:xfrm>
            <a:off x="3571967" y="38127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6235207-F9B4-E04D-A5FA-5B05661A1F05}"/>
              </a:ext>
            </a:extLst>
          </p:cNvPr>
          <p:cNvCxnSpPr/>
          <p:nvPr/>
        </p:nvCxnSpPr>
        <p:spPr>
          <a:xfrm>
            <a:off x="838201" y="2699878"/>
            <a:ext cx="5257799" cy="228600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F8BDC16-1A47-B94F-A835-3F4317869A5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4740972" y="4232755"/>
            <a:ext cx="2178213" cy="938677"/>
          </a:xfrm>
          <a:prstGeom prst="rect">
            <a:avLst/>
          </a:prstGeom>
        </p:spPr>
      </p:pic>
      <p:sp>
        <p:nvSpPr>
          <p:cNvPr id="19" name="Oval 18">
            <a:extLst>
              <a:ext uri="{FF2B5EF4-FFF2-40B4-BE49-F238E27FC236}">
                <a16:creationId xmlns:a16="http://schemas.microsoft.com/office/drawing/2014/main" id="{FEB1ABBE-81FB-3A41-A30E-E522DEED26F4}"/>
              </a:ext>
            </a:extLst>
          </p:cNvPr>
          <p:cNvSpPr/>
          <p:nvPr/>
        </p:nvSpPr>
        <p:spPr>
          <a:xfrm>
            <a:off x="2209800" y="16286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0B7CC2-1BD1-AF4F-8CCF-F5AA1120A5CC}"/>
                  </a:ext>
                </a:extLst>
              </p:cNvPr>
              <p:cNvSpPr txBox="1"/>
              <p:nvPr/>
            </p:nvSpPr>
            <p:spPr>
              <a:xfrm>
                <a:off x="2667000" y="1519597"/>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𝑃𝑜𝑝𝑢𝑙𝑎𝑡𝑖𝑜𝑛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𝑀𝑒𝑎𝑛</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A40B7CC2-1BD1-AF4F-8CCF-F5AA1120A5CC}"/>
                  </a:ext>
                </a:extLst>
              </p:cNvPr>
              <p:cNvSpPr txBox="1">
                <a:spLocks noRot="1" noChangeAspect="1" noMove="1" noResize="1" noEditPoints="1" noAdjustHandles="1" noChangeArrowheads="1" noChangeShapeType="1" noTextEdit="1"/>
              </p:cNvSpPr>
              <p:nvPr/>
            </p:nvSpPr>
            <p:spPr>
              <a:xfrm>
                <a:off x="2667000" y="1519597"/>
                <a:ext cx="2667000" cy="380999"/>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C9AE566-DA5D-6E4F-B7A3-C16CBCB2F712}"/>
                  </a:ext>
                </a:extLst>
              </p:cNvPr>
              <p:cNvSpPr txBox="1"/>
              <p:nvPr/>
            </p:nvSpPr>
            <p:spPr>
              <a:xfrm>
                <a:off x="2667000" y="1879162"/>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𝑂𝑏𝑠𝑒𝑟𝑣𝑎𝑡𝑖𝑜𝑛</m:t>
                      </m:r>
                    </m:oMath>
                  </m:oMathPara>
                </a14:m>
                <a:endParaRPr lang="en-US" dirty="0"/>
              </a:p>
            </p:txBody>
          </p:sp>
        </mc:Choice>
        <mc:Fallback xmlns="">
          <p:sp>
            <p:nvSpPr>
              <p:cNvPr id="21" name="TextBox 20">
                <a:extLst>
                  <a:ext uri="{FF2B5EF4-FFF2-40B4-BE49-F238E27FC236}">
                    <a16:creationId xmlns:a16="http://schemas.microsoft.com/office/drawing/2014/main" id="{5C9AE566-DA5D-6E4F-B7A3-C16CBCB2F712}"/>
                  </a:ext>
                </a:extLst>
              </p:cNvPr>
              <p:cNvSpPr txBox="1">
                <a:spLocks noRot="1" noChangeAspect="1" noMove="1" noResize="1" noEditPoints="1" noAdjustHandles="1" noChangeArrowheads="1" noChangeShapeType="1" noTextEdit="1"/>
              </p:cNvSpPr>
              <p:nvPr/>
            </p:nvSpPr>
            <p:spPr>
              <a:xfrm>
                <a:off x="2667000" y="1879162"/>
                <a:ext cx="2667000" cy="380999"/>
              </a:xfrm>
              <a:prstGeom prst="rect">
                <a:avLst/>
              </a:prstGeom>
              <a:blipFill>
                <a:blip r:embed="rId4"/>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4482E635-0A2D-BF43-8015-1362E945FD12}"/>
              </a:ext>
            </a:extLst>
          </p:cNvPr>
          <p:cNvSpPr/>
          <p:nvPr/>
        </p:nvSpPr>
        <p:spPr>
          <a:xfrm>
            <a:off x="5334000" y="4604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F6D3C9C-4CC0-AE40-A304-FF8D18388B7C}"/>
              </a:ext>
            </a:extLst>
          </p:cNvPr>
          <p:cNvSpPr/>
          <p:nvPr/>
        </p:nvSpPr>
        <p:spPr>
          <a:xfrm>
            <a:off x="2006382" y="1519597"/>
            <a:ext cx="3124201" cy="766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2D596B3C-810C-0F4B-B5D4-B981BACEE687}"/>
              </a:ext>
            </a:extLst>
          </p:cNvPr>
          <p:cNvSpPr/>
          <p:nvPr/>
        </p:nvSpPr>
        <p:spPr>
          <a:xfrm>
            <a:off x="2250480" y="201031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410470B-BD8B-4D40-8930-C0B499E3A718}"/>
                  </a:ext>
                </a:extLst>
              </p:cNvPr>
              <p:cNvSpPr txBox="1"/>
              <p:nvPr/>
            </p:nvSpPr>
            <p:spPr>
              <a:xfrm>
                <a:off x="1064297" y="5256687"/>
                <a:ext cx="28636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=50−10</m:t>
                      </m:r>
                      <m:r>
                        <a:rPr lang="en-US" b="0" i="1" smtClean="0">
                          <a:latin typeface="Cambria Math" panose="02040503050406030204" pitchFamily="18" charset="0"/>
                        </a:rPr>
                        <m:t>𝑊𝑒𝑖𝑔h𝑡</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3" name="TextBox 2">
                <a:extLst>
                  <a:ext uri="{FF2B5EF4-FFF2-40B4-BE49-F238E27FC236}">
                    <a16:creationId xmlns:a16="http://schemas.microsoft.com/office/drawing/2014/main" id="{F410470B-BD8B-4D40-8930-C0B499E3A718}"/>
                  </a:ext>
                </a:extLst>
              </p:cNvPr>
              <p:cNvSpPr txBox="1">
                <a:spLocks noRot="1" noChangeAspect="1" noMove="1" noResize="1" noEditPoints="1" noAdjustHandles="1" noChangeArrowheads="1" noChangeShapeType="1" noTextEdit="1"/>
              </p:cNvSpPr>
              <p:nvPr/>
            </p:nvSpPr>
            <p:spPr>
              <a:xfrm>
                <a:off x="1064297" y="5256687"/>
                <a:ext cx="2863604" cy="276999"/>
              </a:xfrm>
              <a:prstGeom prst="rect">
                <a:avLst/>
              </a:prstGeom>
              <a:blipFill>
                <a:blip r:embed="rId5"/>
                <a:stretch>
                  <a:fillRect l="-1333"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A3B618A-1CD0-C847-99E0-33ACD5D07858}"/>
                  </a:ext>
                </a:extLst>
              </p:cNvPr>
              <p:cNvSpPr txBox="1"/>
              <p:nvPr/>
            </p:nvSpPr>
            <p:spPr>
              <a:xfrm>
                <a:off x="5410200" y="1684288"/>
                <a:ext cx="3634224" cy="3408818"/>
              </a:xfrm>
              <a:prstGeom prst="rect">
                <a:avLst/>
              </a:prstGeom>
              <a:noFill/>
            </p:spPr>
            <p:txBody>
              <a:bodyPr wrap="square" rtlCol="0">
                <a:spAutoFit/>
              </a:bodyPr>
              <a:lstStyle/>
              <a:p>
                <a:r>
                  <a:rPr lang="en-US" b="1" dirty="0"/>
                  <a:t>Prediction:</a:t>
                </a:r>
              </a:p>
              <a:p>
                <a:endParaRPr lang="en-US" dirty="0"/>
              </a:p>
              <a:p>
                <a:r>
                  <a:rPr lang="en-US" dirty="0"/>
                  <a:t>What is the estimated mean MPG of cars that weigh 2500 </a:t>
                </a:r>
                <a:r>
                  <a:rPr lang="en-US" dirty="0" err="1"/>
                  <a:t>lbs</a:t>
                </a:r>
                <a:r>
                  <a:rPr lang="en-US" dirty="0"/>
                  <a:t>?</a:t>
                </a:r>
              </a:p>
              <a:p>
                <a:endParaRPr lang="en-US" dirty="0"/>
              </a:p>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=50−10</m:t>
                      </m:r>
                      <m:r>
                        <a:rPr lang="en-US" i="1">
                          <a:latin typeface="Cambria Math" panose="02040503050406030204" pitchFamily="18" charset="0"/>
                        </a:rPr>
                        <m:t>𝑊𝑒𝑖𝑔h𝑡</m:t>
                      </m:r>
                    </m:oMath>
                  </m:oMathPara>
                </a14:m>
                <a:endParaRPr lang="en-US" dirty="0"/>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=50−</m:t>
                      </m:r>
                      <m:f>
                        <m:fPr>
                          <m:ctrlPr>
                            <a:rPr lang="en-US" b="0" i="1" smtClean="0">
                              <a:latin typeface="Cambria Math" panose="02040503050406030204" pitchFamily="18" charset="0"/>
                            </a:rPr>
                          </m:ctrlPr>
                        </m:fPr>
                        <m:num>
                          <m:r>
                            <a:rPr lang="en-US" i="1">
                              <a:latin typeface="Cambria Math" panose="02040503050406030204" pitchFamily="18" charset="0"/>
                            </a:rPr>
                            <m:t>10</m:t>
                          </m:r>
                          <m:r>
                            <a:rPr lang="en-US" b="0" i="1" smtClean="0">
                              <a:latin typeface="Cambria Math" panose="02040503050406030204" pitchFamily="18" charset="0"/>
                            </a:rPr>
                            <m:t>𝑚𝑝𝑔</m:t>
                          </m:r>
                        </m:num>
                        <m:den>
                          <m:r>
                            <a:rPr lang="en-US" b="0" i="1" smtClean="0">
                              <a:latin typeface="Cambria Math" panose="02040503050406030204" pitchFamily="18" charset="0"/>
                            </a:rPr>
                            <m:t>1</m:t>
                          </m:r>
                          <m:r>
                            <a:rPr lang="en-US" b="0" i="1" smtClean="0">
                              <a:latin typeface="Cambria Math" panose="02040503050406030204" pitchFamily="18" charset="0"/>
                            </a:rPr>
                            <m:t>𝐾</m:t>
                          </m:r>
                        </m:den>
                      </m:f>
                      <m:r>
                        <a:rPr lang="en-US" b="0" i="1" smtClean="0">
                          <a:latin typeface="Cambria Math" panose="02040503050406030204" pitchFamily="18" charset="0"/>
                        </a:rPr>
                        <m:t>∗2.5</m:t>
                      </m:r>
                      <m:r>
                        <a:rPr lang="en-US" b="0" i="1" smtClean="0">
                          <a:latin typeface="Cambria Math" panose="02040503050406030204" pitchFamily="18" charset="0"/>
                        </a:rPr>
                        <m:t>𝐾</m:t>
                      </m:r>
                    </m:oMath>
                  </m:oMathPara>
                </a14:m>
                <a:endParaRPr lang="en-US" dirty="0"/>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=50−</m:t>
                      </m:r>
                      <m:r>
                        <a:rPr lang="en-US" b="0" i="1" smtClean="0">
                          <a:latin typeface="Cambria Math" panose="02040503050406030204" pitchFamily="18" charset="0"/>
                        </a:rPr>
                        <m:t>25</m:t>
                      </m:r>
                    </m:oMath>
                  </m:oMathPara>
                </a14:m>
                <a:endParaRPr lang="en-US" dirty="0"/>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m:t>
                      </m:r>
                      <m:r>
                        <a:rPr lang="en-US" b="0" i="1" smtClean="0">
                          <a:latin typeface="Cambria Math" panose="02040503050406030204" pitchFamily="18" charset="0"/>
                        </a:rPr>
                        <m:t>25</m:t>
                      </m:r>
                    </m:oMath>
                  </m:oMathPara>
                </a14:m>
                <a:endParaRPr lang="en-US" dirty="0"/>
              </a:p>
              <a:p>
                <a:endParaRPr lang="en-US" dirty="0"/>
              </a:p>
              <a:p>
                <a:endParaRPr lang="en-US" dirty="0"/>
              </a:p>
            </p:txBody>
          </p:sp>
        </mc:Choice>
        <mc:Fallback xmlns="">
          <p:sp>
            <p:nvSpPr>
              <p:cNvPr id="4" name="TextBox 3">
                <a:extLst>
                  <a:ext uri="{FF2B5EF4-FFF2-40B4-BE49-F238E27FC236}">
                    <a16:creationId xmlns:a16="http://schemas.microsoft.com/office/drawing/2014/main" id="{7A3B618A-1CD0-C847-99E0-33ACD5D07858}"/>
                  </a:ext>
                </a:extLst>
              </p:cNvPr>
              <p:cNvSpPr txBox="1">
                <a:spLocks noRot="1" noChangeAspect="1" noMove="1" noResize="1" noEditPoints="1" noAdjustHandles="1" noChangeArrowheads="1" noChangeShapeType="1" noTextEdit="1"/>
              </p:cNvSpPr>
              <p:nvPr/>
            </p:nvSpPr>
            <p:spPr>
              <a:xfrm>
                <a:off x="5410200" y="1684288"/>
                <a:ext cx="3634224" cy="3408818"/>
              </a:xfrm>
              <a:prstGeom prst="rect">
                <a:avLst/>
              </a:prstGeom>
              <a:blipFill>
                <a:blip r:embed="rId6"/>
                <a:stretch>
                  <a:fillRect l="-1394" t="-743" r="-2091"/>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A82B652E-D5BB-D941-906F-5456E8C14BA1}"/>
              </a:ext>
            </a:extLst>
          </p:cNvPr>
          <p:cNvSpPr/>
          <p:nvPr/>
        </p:nvSpPr>
        <p:spPr>
          <a:xfrm>
            <a:off x="6406740" y="4743271"/>
            <a:ext cx="2737259" cy="1200329"/>
          </a:xfrm>
          <a:prstGeom prst="rect">
            <a:avLst/>
          </a:prstGeom>
        </p:spPr>
        <p:txBody>
          <a:bodyPr wrap="square">
            <a:spAutoFit/>
          </a:bodyPr>
          <a:lstStyle/>
          <a:p>
            <a:r>
              <a:rPr lang="en-US" dirty="0"/>
              <a:t>Given the data, we estimate that cars that weigh 2500 </a:t>
            </a:r>
            <a:r>
              <a:rPr lang="en-US" dirty="0" err="1"/>
              <a:t>lbs</a:t>
            </a:r>
            <a:r>
              <a:rPr lang="en-US" dirty="0"/>
              <a:t> will have a mean mpg of 25. </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56FBB755-1B43-964A-90FE-E8E1ABEE9A04}"/>
                  </a:ext>
                </a:extLst>
              </p:cNvPr>
              <p:cNvSpPr/>
              <p:nvPr/>
            </p:nvSpPr>
            <p:spPr>
              <a:xfrm>
                <a:off x="1125650" y="5625695"/>
                <a:ext cx="2608150" cy="3786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=50−10</m:t>
                      </m:r>
                      <m:r>
                        <a:rPr lang="en-US" i="1">
                          <a:latin typeface="Cambria Math" panose="02040503050406030204" pitchFamily="18" charset="0"/>
                        </a:rPr>
                        <m:t>𝑊𝑒𝑖𝑔h𝑡</m:t>
                      </m:r>
                    </m:oMath>
                  </m:oMathPara>
                </a14:m>
                <a:endParaRPr lang="en-US" dirty="0"/>
              </a:p>
            </p:txBody>
          </p:sp>
        </mc:Choice>
        <mc:Fallback xmlns="">
          <p:sp>
            <p:nvSpPr>
              <p:cNvPr id="11" name="Rectangle 10">
                <a:extLst>
                  <a:ext uri="{FF2B5EF4-FFF2-40B4-BE49-F238E27FC236}">
                    <a16:creationId xmlns:a16="http://schemas.microsoft.com/office/drawing/2014/main" id="{56FBB755-1B43-964A-90FE-E8E1ABEE9A04}"/>
                  </a:ext>
                </a:extLst>
              </p:cNvPr>
              <p:cNvSpPr>
                <a:spLocks noRot="1" noChangeAspect="1" noMove="1" noResize="1" noEditPoints="1" noAdjustHandles="1" noChangeArrowheads="1" noChangeShapeType="1" noTextEdit="1"/>
              </p:cNvSpPr>
              <p:nvPr/>
            </p:nvSpPr>
            <p:spPr>
              <a:xfrm>
                <a:off x="1125650" y="5625695"/>
                <a:ext cx="2608150" cy="378630"/>
              </a:xfrm>
              <a:prstGeom prst="rect">
                <a:avLst/>
              </a:prstGeom>
              <a:blipFill>
                <a:blip r:embed="rId7"/>
                <a:stretch>
                  <a:fillRect t="-3226" b="-12903"/>
                </a:stretch>
              </a:blipFill>
            </p:spPr>
            <p:txBody>
              <a:bodyPr/>
              <a:lstStyle/>
              <a:p>
                <a:r>
                  <a:rPr lang="en-US">
                    <a:noFill/>
                  </a:rPr>
                  <a:t> </a:t>
                </a:r>
              </a:p>
            </p:txBody>
          </p:sp>
        </mc:Fallback>
      </mc:AlternateContent>
      <p:sp>
        <p:nvSpPr>
          <p:cNvPr id="34" name="Oval 33">
            <a:extLst>
              <a:ext uri="{FF2B5EF4-FFF2-40B4-BE49-F238E27FC236}">
                <a16:creationId xmlns:a16="http://schemas.microsoft.com/office/drawing/2014/main" id="{F8A122F6-73E3-1946-B12C-44EE93DD29F0}"/>
              </a:ext>
            </a:extLst>
          </p:cNvPr>
          <p:cNvSpPr/>
          <p:nvPr/>
        </p:nvSpPr>
        <p:spPr>
          <a:xfrm>
            <a:off x="1871371" y="3109583"/>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5" name="Oval 34">
            <a:extLst>
              <a:ext uri="{FF2B5EF4-FFF2-40B4-BE49-F238E27FC236}">
                <a16:creationId xmlns:a16="http://schemas.microsoft.com/office/drawing/2014/main" id="{362D865C-45E1-354A-A072-5805B111D947}"/>
              </a:ext>
            </a:extLst>
          </p:cNvPr>
          <p:cNvSpPr/>
          <p:nvPr/>
        </p:nvSpPr>
        <p:spPr>
          <a:xfrm>
            <a:off x="1868964" y="353317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7" name="Oval 36">
            <a:extLst>
              <a:ext uri="{FF2B5EF4-FFF2-40B4-BE49-F238E27FC236}">
                <a16:creationId xmlns:a16="http://schemas.microsoft.com/office/drawing/2014/main" id="{D7897394-D6A3-6B4C-9779-E84DFBE6EC6F}"/>
              </a:ext>
            </a:extLst>
          </p:cNvPr>
          <p:cNvSpPr/>
          <p:nvPr/>
        </p:nvSpPr>
        <p:spPr>
          <a:xfrm>
            <a:off x="1859796" y="2695871"/>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8" name="Oval 37">
            <a:extLst>
              <a:ext uri="{FF2B5EF4-FFF2-40B4-BE49-F238E27FC236}">
                <a16:creationId xmlns:a16="http://schemas.microsoft.com/office/drawing/2014/main" id="{24E6507E-076A-EE48-868C-B74F9EB5C43A}"/>
              </a:ext>
            </a:extLst>
          </p:cNvPr>
          <p:cNvSpPr/>
          <p:nvPr/>
        </p:nvSpPr>
        <p:spPr>
          <a:xfrm>
            <a:off x="3621338" y="38638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9" name="Oval 38">
            <a:extLst>
              <a:ext uri="{FF2B5EF4-FFF2-40B4-BE49-F238E27FC236}">
                <a16:creationId xmlns:a16="http://schemas.microsoft.com/office/drawing/2014/main" id="{821AFE04-79B3-6C46-A17F-AA74C5F6F749}"/>
              </a:ext>
            </a:extLst>
          </p:cNvPr>
          <p:cNvSpPr/>
          <p:nvPr/>
        </p:nvSpPr>
        <p:spPr>
          <a:xfrm>
            <a:off x="3615008" y="42149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0" name="Oval 39">
            <a:extLst>
              <a:ext uri="{FF2B5EF4-FFF2-40B4-BE49-F238E27FC236}">
                <a16:creationId xmlns:a16="http://schemas.microsoft.com/office/drawing/2014/main" id="{87E2D313-C066-9048-B780-321B5914A3CA}"/>
              </a:ext>
            </a:extLst>
          </p:cNvPr>
          <p:cNvSpPr/>
          <p:nvPr/>
        </p:nvSpPr>
        <p:spPr>
          <a:xfrm>
            <a:off x="3605840" y="349341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1" name="Oval 40">
            <a:extLst>
              <a:ext uri="{FF2B5EF4-FFF2-40B4-BE49-F238E27FC236}">
                <a16:creationId xmlns:a16="http://schemas.microsoft.com/office/drawing/2014/main" id="{183985FF-6E7A-B142-A91E-D37E3FFDB923}"/>
              </a:ext>
            </a:extLst>
          </p:cNvPr>
          <p:cNvSpPr/>
          <p:nvPr/>
        </p:nvSpPr>
        <p:spPr>
          <a:xfrm>
            <a:off x="5374164" y="464627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2" name="Oval 41">
            <a:extLst>
              <a:ext uri="{FF2B5EF4-FFF2-40B4-BE49-F238E27FC236}">
                <a16:creationId xmlns:a16="http://schemas.microsoft.com/office/drawing/2014/main" id="{54D79FD7-CEE3-D548-A892-F5ACD3148C51}"/>
              </a:ext>
            </a:extLst>
          </p:cNvPr>
          <p:cNvSpPr/>
          <p:nvPr/>
        </p:nvSpPr>
        <p:spPr>
          <a:xfrm>
            <a:off x="5367834" y="5039873"/>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3" name="Oval 42">
            <a:extLst>
              <a:ext uri="{FF2B5EF4-FFF2-40B4-BE49-F238E27FC236}">
                <a16:creationId xmlns:a16="http://schemas.microsoft.com/office/drawing/2014/main" id="{32113A22-50AC-4A44-B571-C651C8E16C17}"/>
              </a:ext>
            </a:extLst>
          </p:cNvPr>
          <p:cNvSpPr/>
          <p:nvPr/>
        </p:nvSpPr>
        <p:spPr>
          <a:xfrm>
            <a:off x="5370241" y="424887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Tree>
    <p:extLst>
      <p:ext uri="{BB962C8B-B14F-4D97-AF65-F5344CB8AC3E}">
        <p14:creationId xmlns:p14="http://schemas.microsoft.com/office/powerpoint/2010/main" val="515896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0A47-9ADD-464E-B9D9-05634A005FA1}"/>
              </a:ext>
            </a:extLst>
          </p:cNvPr>
          <p:cNvSpPr>
            <a:spLocks noGrp="1"/>
          </p:cNvSpPr>
          <p:nvPr>
            <p:ph type="title"/>
          </p:nvPr>
        </p:nvSpPr>
        <p:spPr/>
        <p:txBody>
          <a:bodyPr>
            <a:normAutofit/>
          </a:bodyPr>
          <a:lstStyle/>
          <a:p>
            <a:r>
              <a:rPr lang="en-US" dirty="0"/>
              <a:t>Prediction</a:t>
            </a:r>
          </a:p>
        </p:txBody>
      </p:sp>
      <p:cxnSp>
        <p:nvCxnSpPr>
          <p:cNvPr id="5" name="Straight Connector 4">
            <a:extLst>
              <a:ext uri="{FF2B5EF4-FFF2-40B4-BE49-F238E27FC236}">
                <a16:creationId xmlns:a16="http://schemas.microsoft.com/office/drawing/2014/main" id="{7B617098-FBC4-754D-8A86-7CDEF6190ED9}"/>
              </a:ext>
            </a:extLst>
          </p:cNvPr>
          <p:cNvCxnSpPr/>
          <p:nvPr/>
        </p:nvCxnSpPr>
        <p:spPr>
          <a:xfrm>
            <a:off x="609601" y="2133600"/>
            <a:ext cx="0" cy="419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120536-2668-904E-931E-4110909F40A2}"/>
              </a:ext>
            </a:extLst>
          </p:cNvPr>
          <p:cNvCxnSpPr>
            <a:cxnSpLocks/>
          </p:cNvCxnSpPr>
          <p:nvPr/>
        </p:nvCxnSpPr>
        <p:spPr>
          <a:xfrm flipH="1">
            <a:off x="304801" y="6096000"/>
            <a:ext cx="6019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C4B3B5-AF50-AA43-BFCC-1AD3C84EADDF}"/>
              </a:ext>
            </a:extLst>
          </p:cNvPr>
          <p:cNvSpPr txBox="1"/>
          <p:nvPr/>
        </p:nvSpPr>
        <p:spPr>
          <a:xfrm>
            <a:off x="1981201" y="6248400"/>
            <a:ext cx="1981200" cy="381000"/>
          </a:xfrm>
          <a:prstGeom prst="rect">
            <a:avLst/>
          </a:prstGeom>
          <a:noFill/>
        </p:spPr>
        <p:txBody>
          <a:bodyPr wrap="square" rtlCol="0">
            <a:spAutoFit/>
          </a:bodyPr>
          <a:lstStyle/>
          <a:p>
            <a:pPr algn="ctr"/>
            <a:r>
              <a:rPr lang="en-US" dirty="0"/>
              <a:t>Weight</a:t>
            </a:r>
          </a:p>
        </p:txBody>
      </p:sp>
      <p:sp>
        <p:nvSpPr>
          <p:cNvPr id="9" name="TextBox 8">
            <a:extLst>
              <a:ext uri="{FF2B5EF4-FFF2-40B4-BE49-F238E27FC236}">
                <a16:creationId xmlns:a16="http://schemas.microsoft.com/office/drawing/2014/main" id="{DD408138-C471-6649-B22F-79AD12B6A390}"/>
              </a:ext>
            </a:extLst>
          </p:cNvPr>
          <p:cNvSpPr txBox="1"/>
          <p:nvPr/>
        </p:nvSpPr>
        <p:spPr>
          <a:xfrm rot="16200000">
            <a:off x="-647700" y="3695700"/>
            <a:ext cx="1981200" cy="381000"/>
          </a:xfrm>
          <a:prstGeom prst="rect">
            <a:avLst/>
          </a:prstGeom>
          <a:noFill/>
        </p:spPr>
        <p:txBody>
          <a:bodyPr wrap="square" rtlCol="0">
            <a:spAutoFit/>
          </a:bodyPr>
          <a:lstStyle/>
          <a:p>
            <a:pPr algn="ctr"/>
            <a:r>
              <a:rPr lang="en-US" dirty="0"/>
              <a:t>MPG</a:t>
            </a:r>
          </a:p>
        </p:txBody>
      </p:sp>
      <p:pic>
        <p:nvPicPr>
          <p:cNvPr id="10" name="Picture 9">
            <a:extLst>
              <a:ext uri="{FF2B5EF4-FFF2-40B4-BE49-F238E27FC236}">
                <a16:creationId xmlns:a16="http://schemas.microsoft.com/office/drawing/2014/main" id="{76F0BB9B-64D7-DF48-8AD4-54D5F2CF13A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1190052" y="2710046"/>
            <a:ext cx="2178213" cy="938677"/>
          </a:xfrm>
          <a:prstGeom prst="rect">
            <a:avLst/>
          </a:prstGeom>
        </p:spPr>
      </p:pic>
      <p:sp>
        <p:nvSpPr>
          <p:cNvPr id="12" name="Oval 11">
            <a:extLst>
              <a:ext uri="{FF2B5EF4-FFF2-40B4-BE49-F238E27FC236}">
                <a16:creationId xmlns:a16="http://schemas.microsoft.com/office/drawing/2014/main" id="{93B1EC63-43A5-0741-B3AF-31A6BA6C82CE}"/>
              </a:ext>
            </a:extLst>
          </p:cNvPr>
          <p:cNvSpPr/>
          <p:nvPr/>
        </p:nvSpPr>
        <p:spPr>
          <a:xfrm>
            <a:off x="1828800" y="3080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67C20D9-E30D-3747-B6CB-22A3A4FB9A39}"/>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2933219" y="3441938"/>
            <a:ext cx="2178213" cy="938677"/>
          </a:xfrm>
          <a:prstGeom prst="rect">
            <a:avLst/>
          </a:prstGeom>
        </p:spPr>
      </p:pic>
      <p:sp>
        <p:nvSpPr>
          <p:cNvPr id="14" name="Oval 13">
            <a:extLst>
              <a:ext uri="{FF2B5EF4-FFF2-40B4-BE49-F238E27FC236}">
                <a16:creationId xmlns:a16="http://schemas.microsoft.com/office/drawing/2014/main" id="{19FAC40A-2429-2248-8084-9A8CA00B7B8D}"/>
              </a:ext>
            </a:extLst>
          </p:cNvPr>
          <p:cNvSpPr/>
          <p:nvPr/>
        </p:nvSpPr>
        <p:spPr>
          <a:xfrm>
            <a:off x="3571967" y="38127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6235207-F9B4-E04D-A5FA-5B05661A1F05}"/>
              </a:ext>
            </a:extLst>
          </p:cNvPr>
          <p:cNvCxnSpPr/>
          <p:nvPr/>
        </p:nvCxnSpPr>
        <p:spPr>
          <a:xfrm>
            <a:off x="838201" y="2699878"/>
            <a:ext cx="5257799" cy="228600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F8BDC16-1A47-B94F-A835-3F4317869A5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4740972" y="4232755"/>
            <a:ext cx="2178213" cy="938677"/>
          </a:xfrm>
          <a:prstGeom prst="rect">
            <a:avLst/>
          </a:prstGeom>
        </p:spPr>
      </p:pic>
      <p:sp>
        <p:nvSpPr>
          <p:cNvPr id="19" name="Oval 18">
            <a:extLst>
              <a:ext uri="{FF2B5EF4-FFF2-40B4-BE49-F238E27FC236}">
                <a16:creationId xmlns:a16="http://schemas.microsoft.com/office/drawing/2014/main" id="{FEB1ABBE-81FB-3A41-A30E-E522DEED26F4}"/>
              </a:ext>
            </a:extLst>
          </p:cNvPr>
          <p:cNvSpPr/>
          <p:nvPr/>
        </p:nvSpPr>
        <p:spPr>
          <a:xfrm>
            <a:off x="2209800" y="16286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0B7CC2-1BD1-AF4F-8CCF-F5AA1120A5CC}"/>
                  </a:ext>
                </a:extLst>
              </p:cNvPr>
              <p:cNvSpPr txBox="1"/>
              <p:nvPr/>
            </p:nvSpPr>
            <p:spPr>
              <a:xfrm>
                <a:off x="2667000" y="1519597"/>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𝑃𝑜𝑝𝑢𝑙𝑎𝑡𝑖𝑜𝑛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𝑀𝑒𝑎𝑛</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A40B7CC2-1BD1-AF4F-8CCF-F5AA1120A5CC}"/>
                  </a:ext>
                </a:extLst>
              </p:cNvPr>
              <p:cNvSpPr txBox="1">
                <a:spLocks noRot="1" noChangeAspect="1" noMove="1" noResize="1" noEditPoints="1" noAdjustHandles="1" noChangeArrowheads="1" noChangeShapeType="1" noTextEdit="1"/>
              </p:cNvSpPr>
              <p:nvPr/>
            </p:nvSpPr>
            <p:spPr>
              <a:xfrm>
                <a:off x="2667000" y="1519597"/>
                <a:ext cx="2667000" cy="380999"/>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C9AE566-DA5D-6E4F-B7A3-C16CBCB2F712}"/>
                  </a:ext>
                </a:extLst>
              </p:cNvPr>
              <p:cNvSpPr txBox="1"/>
              <p:nvPr/>
            </p:nvSpPr>
            <p:spPr>
              <a:xfrm>
                <a:off x="2667000" y="1879162"/>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𝑂𝑏𝑠𝑒𝑟𝑣𝑎𝑡𝑖𝑜𝑛</m:t>
                      </m:r>
                    </m:oMath>
                  </m:oMathPara>
                </a14:m>
                <a:endParaRPr lang="en-US" dirty="0"/>
              </a:p>
            </p:txBody>
          </p:sp>
        </mc:Choice>
        <mc:Fallback xmlns="">
          <p:sp>
            <p:nvSpPr>
              <p:cNvPr id="21" name="TextBox 20">
                <a:extLst>
                  <a:ext uri="{FF2B5EF4-FFF2-40B4-BE49-F238E27FC236}">
                    <a16:creationId xmlns:a16="http://schemas.microsoft.com/office/drawing/2014/main" id="{5C9AE566-DA5D-6E4F-B7A3-C16CBCB2F712}"/>
                  </a:ext>
                </a:extLst>
              </p:cNvPr>
              <p:cNvSpPr txBox="1">
                <a:spLocks noRot="1" noChangeAspect="1" noMove="1" noResize="1" noEditPoints="1" noAdjustHandles="1" noChangeArrowheads="1" noChangeShapeType="1" noTextEdit="1"/>
              </p:cNvSpPr>
              <p:nvPr/>
            </p:nvSpPr>
            <p:spPr>
              <a:xfrm>
                <a:off x="2667000" y="1879162"/>
                <a:ext cx="2667000" cy="380999"/>
              </a:xfrm>
              <a:prstGeom prst="rect">
                <a:avLst/>
              </a:prstGeom>
              <a:blipFill>
                <a:blip r:embed="rId4"/>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4482E635-0A2D-BF43-8015-1362E945FD12}"/>
              </a:ext>
            </a:extLst>
          </p:cNvPr>
          <p:cNvSpPr/>
          <p:nvPr/>
        </p:nvSpPr>
        <p:spPr>
          <a:xfrm>
            <a:off x="5334000" y="4604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F6D3C9C-4CC0-AE40-A304-FF8D18388B7C}"/>
              </a:ext>
            </a:extLst>
          </p:cNvPr>
          <p:cNvSpPr/>
          <p:nvPr/>
        </p:nvSpPr>
        <p:spPr>
          <a:xfrm>
            <a:off x="2006382" y="1519597"/>
            <a:ext cx="3124201" cy="766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2D596B3C-810C-0F4B-B5D4-B981BACEE687}"/>
              </a:ext>
            </a:extLst>
          </p:cNvPr>
          <p:cNvSpPr/>
          <p:nvPr/>
        </p:nvSpPr>
        <p:spPr>
          <a:xfrm>
            <a:off x="2250480" y="201031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410470B-BD8B-4D40-8930-C0B499E3A718}"/>
                  </a:ext>
                </a:extLst>
              </p:cNvPr>
              <p:cNvSpPr txBox="1"/>
              <p:nvPr/>
            </p:nvSpPr>
            <p:spPr>
              <a:xfrm>
                <a:off x="1064297" y="5256687"/>
                <a:ext cx="28636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=50−10</m:t>
                      </m:r>
                      <m:r>
                        <a:rPr lang="en-US" b="0" i="1" smtClean="0">
                          <a:latin typeface="Cambria Math" panose="02040503050406030204" pitchFamily="18" charset="0"/>
                        </a:rPr>
                        <m:t>𝑊𝑒𝑖𝑔h𝑡</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3" name="TextBox 2">
                <a:extLst>
                  <a:ext uri="{FF2B5EF4-FFF2-40B4-BE49-F238E27FC236}">
                    <a16:creationId xmlns:a16="http://schemas.microsoft.com/office/drawing/2014/main" id="{F410470B-BD8B-4D40-8930-C0B499E3A718}"/>
                  </a:ext>
                </a:extLst>
              </p:cNvPr>
              <p:cNvSpPr txBox="1">
                <a:spLocks noRot="1" noChangeAspect="1" noMove="1" noResize="1" noEditPoints="1" noAdjustHandles="1" noChangeArrowheads="1" noChangeShapeType="1" noTextEdit="1"/>
              </p:cNvSpPr>
              <p:nvPr/>
            </p:nvSpPr>
            <p:spPr>
              <a:xfrm>
                <a:off x="1064297" y="5256687"/>
                <a:ext cx="2863604" cy="276999"/>
              </a:xfrm>
              <a:prstGeom prst="rect">
                <a:avLst/>
              </a:prstGeom>
              <a:blipFill>
                <a:blip r:embed="rId5"/>
                <a:stretch>
                  <a:fillRect l="-1333"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A3B618A-1CD0-C847-99E0-33ACD5D07858}"/>
                  </a:ext>
                </a:extLst>
              </p:cNvPr>
              <p:cNvSpPr txBox="1"/>
              <p:nvPr/>
            </p:nvSpPr>
            <p:spPr>
              <a:xfrm>
                <a:off x="5410200" y="1684288"/>
                <a:ext cx="3634224" cy="3408818"/>
              </a:xfrm>
              <a:prstGeom prst="rect">
                <a:avLst/>
              </a:prstGeom>
              <a:noFill/>
            </p:spPr>
            <p:txBody>
              <a:bodyPr wrap="square" rtlCol="0">
                <a:spAutoFit/>
              </a:bodyPr>
              <a:lstStyle/>
              <a:p>
                <a:r>
                  <a:rPr lang="en-US" b="1" dirty="0"/>
                  <a:t>Prediction:</a:t>
                </a:r>
              </a:p>
              <a:p>
                <a:endParaRPr lang="en-US" dirty="0"/>
              </a:p>
              <a:p>
                <a:r>
                  <a:rPr lang="en-US" dirty="0"/>
                  <a:t>What is the estimated MPG of a car that weighs 2500 </a:t>
                </a:r>
                <a:r>
                  <a:rPr lang="en-US" dirty="0" err="1"/>
                  <a:t>lbs</a:t>
                </a:r>
                <a:r>
                  <a:rPr lang="en-US" dirty="0"/>
                  <a:t>?</a:t>
                </a:r>
              </a:p>
              <a:p>
                <a:endParaRPr lang="en-US" dirty="0"/>
              </a:p>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=50−10</m:t>
                      </m:r>
                      <m:r>
                        <a:rPr lang="en-US" i="1">
                          <a:latin typeface="Cambria Math" panose="02040503050406030204" pitchFamily="18" charset="0"/>
                        </a:rPr>
                        <m:t>𝑊𝑒𝑖𝑔h𝑡</m:t>
                      </m:r>
                    </m:oMath>
                  </m:oMathPara>
                </a14:m>
                <a:endParaRPr lang="en-US" dirty="0"/>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=50−</m:t>
                      </m:r>
                      <m:f>
                        <m:fPr>
                          <m:ctrlPr>
                            <a:rPr lang="en-US" b="0" i="1" smtClean="0">
                              <a:latin typeface="Cambria Math" panose="02040503050406030204" pitchFamily="18" charset="0"/>
                            </a:rPr>
                          </m:ctrlPr>
                        </m:fPr>
                        <m:num>
                          <m:r>
                            <a:rPr lang="en-US" i="1">
                              <a:latin typeface="Cambria Math" panose="02040503050406030204" pitchFamily="18" charset="0"/>
                            </a:rPr>
                            <m:t>10</m:t>
                          </m:r>
                          <m:r>
                            <a:rPr lang="en-US" b="0" i="1" smtClean="0">
                              <a:latin typeface="Cambria Math" panose="02040503050406030204" pitchFamily="18" charset="0"/>
                            </a:rPr>
                            <m:t>𝑚𝑝𝑔</m:t>
                          </m:r>
                        </m:num>
                        <m:den>
                          <m:r>
                            <a:rPr lang="en-US" b="0" i="1" smtClean="0">
                              <a:latin typeface="Cambria Math" panose="02040503050406030204" pitchFamily="18" charset="0"/>
                            </a:rPr>
                            <m:t>1</m:t>
                          </m:r>
                          <m:r>
                            <a:rPr lang="en-US" b="0" i="1" smtClean="0">
                              <a:latin typeface="Cambria Math" panose="02040503050406030204" pitchFamily="18" charset="0"/>
                            </a:rPr>
                            <m:t>𝐾</m:t>
                          </m:r>
                        </m:den>
                      </m:f>
                      <m:r>
                        <a:rPr lang="en-US" b="0" i="1" smtClean="0">
                          <a:latin typeface="Cambria Math" panose="02040503050406030204" pitchFamily="18" charset="0"/>
                        </a:rPr>
                        <m:t>∗2.5</m:t>
                      </m:r>
                      <m:r>
                        <a:rPr lang="en-US" b="0" i="1" smtClean="0">
                          <a:latin typeface="Cambria Math" panose="02040503050406030204" pitchFamily="18" charset="0"/>
                        </a:rPr>
                        <m:t>𝐾</m:t>
                      </m:r>
                    </m:oMath>
                  </m:oMathPara>
                </a14:m>
                <a:endParaRPr lang="en-US" dirty="0"/>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=50−</m:t>
                      </m:r>
                      <m:r>
                        <a:rPr lang="en-US" b="0" i="1" smtClean="0">
                          <a:latin typeface="Cambria Math" panose="02040503050406030204" pitchFamily="18" charset="0"/>
                        </a:rPr>
                        <m:t>25</m:t>
                      </m:r>
                    </m:oMath>
                  </m:oMathPara>
                </a14:m>
                <a:endParaRPr lang="en-US" dirty="0"/>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m:t>
                      </m:r>
                      <m:r>
                        <a:rPr lang="en-US" b="0" i="1" smtClean="0">
                          <a:latin typeface="Cambria Math" panose="02040503050406030204" pitchFamily="18" charset="0"/>
                        </a:rPr>
                        <m:t>25</m:t>
                      </m:r>
                    </m:oMath>
                  </m:oMathPara>
                </a14:m>
                <a:endParaRPr lang="en-US" dirty="0"/>
              </a:p>
              <a:p>
                <a:endParaRPr lang="en-US" dirty="0"/>
              </a:p>
              <a:p>
                <a:endParaRPr lang="en-US" dirty="0"/>
              </a:p>
            </p:txBody>
          </p:sp>
        </mc:Choice>
        <mc:Fallback xmlns="">
          <p:sp>
            <p:nvSpPr>
              <p:cNvPr id="4" name="TextBox 3">
                <a:extLst>
                  <a:ext uri="{FF2B5EF4-FFF2-40B4-BE49-F238E27FC236}">
                    <a16:creationId xmlns:a16="http://schemas.microsoft.com/office/drawing/2014/main" id="{7A3B618A-1CD0-C847-99E0-33ACD5D07858}"/>
                  </a:ext>
                </a:extLst>
              </p:cNvPr>
              <p:cNvSpPr txBox="1">
                <a:spLocks noRot="1" noChangeAspect="1" noMove="1" noResize="1" noEditPoints="1" noAdjustHandles="1" noChangeArrowheads="1" noChangeShapeType="1" noTextEdit="1"/>
              </p:cNvSpPr>
              <p:nvPr/>
            </p:nvSpPr>
            <p:spPr>
              <a:xfrm>
                <a:off x="5410200" y="1684288"/>
                <a:ext cx="3634224" cy="3408818"/>
              </a:xfrm>
              <a:prstGeom prst="rect">
                <a:avLst/>
              </a:prstGeom>
              <a:blipFill>
                <a:blip r:embed="rId6"/>
                <a:stretch>
                  <a:fillRect l="-1394" t="-743"/>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A82B652E-D5BB-D941-906F-5456E8C14BA1}"/>
              </a:ext>
            </a:extLst>
          </p:cNvPr>
          <p:cNvSpPr/>
          <p:nvPr/>
        </p:nvSpPr>
        <p:spPr>
          <a:xfrm>
            <a:off x="6406740" y="4743271"/>
            <a:ext cx="2737259" cy="1200329"/>
          </a:xfrm>
          <a:prstGeom prst="rect">
            <a:avLst/>
          </a:prstGeom>
        </p:spPr>
        <p:txBody>
          <a:bodyPr wrap="square">
            <a:spAutoFit/>
          </a:bodyPr>
          <a:lstStyle/>
          <a:p>
            <a:r>
              <a:rPr lang="en-US" dirty="0"/>
              <a:t>Given the data, we estimate that a car that weighs 2500 </a:t>
            </a:r>
            <a:r>
              <a:rPr lang="en-US" dirty="0" err="1"/>
              <a:t>lbs</a:t>
            </a:r>
            <a:r>
              <a:rPr lang="en-US" dirty="0"/>
              <a:t> will get 25 miles per gallon. </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56FBB755-1B43-964A-90FE-E8E1ABEE9A04}"/>
                  </a:ext>
                </a:extLst>
              </p:cNvPr>
              <p:cNvSpPr/>
              <p:nvPr/>
            </p:nvSpPr>
            <p:spPr>
              <a:xfrm>
                <a:off x="1125650" y="5625695"/>
                <a:ext cx="2608150" cy="3786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=50−10</m:t>
                      </m:r>
                      <m:r>
                        <a:rPr lang="en-US" i="1">
                          <a:latin typeface="Cambria Math" panose="02040503050406030204" pitchFamily="18" charset="0"/>
                        </a:rPr>
                        <m:t>𝑊𝑒𝑖𝑔h𝑡</m:t>
                      </m:r>
                    </m:oMath>
                  </m:oMathPara>
                </a14:m>
                <a:endParaRPr lang="en-US" dirty="0"/>
              </a:p>
            </p:txBody>
          </p:sp>
        </mc:Choice>
        <mc:Fallback xmlns="">
          <p:sp>
            <p:nvSpPr>
              <p:cNvPr id="11" name="Rectangle 10">
                <a:extLst>
                  <a:ext uri="{FF2B5EF4-FFF2-40B4-BE49-F238E27FC236}">
                    <a16:creationId xmlns:a16="http://schemas.microsoft.com/office/drawing/2014/main" id="{56FBB755-1B43-964A-90FE-E8E1ABEE9A04}"/>
                  </a:ext>
                </a:extLst>
              </p:cNvPr>
              <p:cNvSpPr>
                <a:spLocks noRot="1" noChangeAspect="1" noMove="1" noResize="1" noEditPoints="1" noAdjustHandles="1" noChangeArrowheads="1" noChangeShapeType="1" noTextEdit="1"/>
              </p:cNvSpPr>
              <p:nvPr/>
            </p:nvSpPr>
            <p:spPr>
              <a:xfrm>
                <a:off x="1125650" y="5625695"/>
                <a:ext cx="2608150" cy="378630"/>
              </a:xfrm>
              <a:prstGeom prst="rect">
                <a:avLst/>
              </a:prstGeom>
              <a:blipFill>
                <a:blip r:embed="rId7"/>
                <a:stretch>
                  <a:fillRect t="-3226" b="-12903"/>
                </a:stretch>
              </a:blipFill>
            </p:spPr>
            <p:txBody>
              <a:bodyPr/>
              <a:lstStyle/>
              <a:p>
                <a:r>
                  <a:rPr lang="en-US">
                    <a:noFill/>
                  </a:rPr>
                  <a:t> </a:t>
                </a:r>
              </a:p>
            </p:txBody>
          </p:sp>
        </mc:Fallback>
      </mc:AlternateContent>
      <p:sp>
        <p:nvSpPr>
          <p:cNvPr id="34" name="Oval 33">
            <a:extLst>
              <a:ext uri="{FF2B5EF4-FFF2-40B4-BE49-F238E27FC236}">
                <a16:creationId xmlns:a16="http://schemas.microsoft.com/office/drawing/2014/main" id="{0DD842A6-6D18-3044-8CC4-C69F0DC5309A}"/>
              </a:ext>
            </a:extLst>
          </p:cNvPr>
          <p:cNvSpPr/>
          <p:nvPr/>
        </p:nvSpPr>
        <p:spPr>
          <a:xfrm>
            <a:off x="1871371" y="31211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5" name="Oval 34">
            <a:extLst>
              <a:ext uri="{FF2B5EF4-FFF2-40B4-BE49-F238E27FC236}">
                <a16:creationId xmlns:a16="http://schemas.microsoft.com/office/drawing/2014/main" id="{320100F9-7154-FF4F-8E14-03AB3370164B}"/>
              </a:ext>
            </a:extLst>
          </p:cNvPr>
          <p:cNvSpPr/>
          <p:nvPr/>
        </p:nvSpPr>
        <p:spPr>
          <a:xfrm>
            <a:off x="1868964" y="353317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7" name="Oval 36">
            <a:extLst>
              <a:ext uri="{FF2B5EF4-FFF2-40B4-BE49-F238E27FC236}">
                <a16:creationId xmlns:a16="http://schemas.microsoft.com/office/drawing/2014/main" id="{FE649261-1734-E049-AE65-42CF515CE2DD}"/>
              </a:ext>
            </a:extLst>
          </p:cNvPr>
          <p:cNvSpPr/>
          <p:nvPr/>
        </p:nvSpPr>
        <p:spPr>
          <a:xfrm>
            <a:off x="1859796" y="2695871"/>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8" name="Oval 37">
            <a:extLst>
              <a:ext uri="{FF2B5EF4-FFF2-40B4-BE49-F238E27FC236}">
                <a16:creationId xmlns:a16="http://schemas.microsoft.com/office/drawing/2014/main" id="{CCD0C54E-B65D-D547-B1B4-C934EC7C4BAB}"/>
              </a:ext>
            </a:extLst>
          </p:cNvPr>
          <p:cNvSpPr/>
          <p:nvPr/>
        </p:nvSpPr>
        <p:spPr>
          <a:xfrm>
            <a:off x="3621338" y="38638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9" name="Oval 38">
            <a:extLst>
              <a:ext uri="{FF2B5EF4-FFF2-40B4-BE49-F238E27FC236}">
                <a16:creationId xmlns:a16="http://schemas.microsoft.com/office/drawing/2014/main" id="{B5FBE4AA-2AF9-6240-A52D-04DD96E88957}"/>
              </a:ext>
            </a:extLst>
          </p:cNvPr>
          <p:cNvSpPr/>
          <p:nvPr/>
        </p:nvSpPr>
        <p:spPr>
          <a:xfrm>
            <a:off x="3615008" y="42149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0" name="Oval 39">
            <a:extLst>
              <a:ext uri="{FF2B5EF4-FFF2-40B4-BE49-F238E27FC236}">
                <a16:creationId xmlns:a16="http://schemas.microsoft.com/office/drawing/2014/main" id="{9B11C2AF-9A0C-2544-B9E2-BAA78CAA2E2C}"/>
              </a:ext>
            </a:extLst>
          </p:cNvPr>
          <p:cNvSpPr/>
          <p:nvPr/>
        </p:nvSpPr>
        <p:spPr>
          <a:xfrm>
            <a:off x="3605840" y="349341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1" name="Oval 40">
            <a:extLst>
              <a:ext uri="{FF2B5EF4-FFF2-40B4-BE49-F238E27FC236}">
                <a16:creationId xmlns:a16="http://schemas.microsoft.com/office/drawing/2014/main" id="{C7FC5645-4705-AC4B-A19F-4A00B89577BF}"/>
              </a:ext>
            </a:extLst>
          </p:cNvPr>
          <p:cNvSpPr/>
          <p:nvPr/>
        </p:nvSpPr>
        <p:spPr>
          <a:xfrm>
            <a:off x="5374164" y="464627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2" name="Oval 41">
            <a:extLst>
              <a:ext uri="{FF2B5EF4-FFF2-40B4-BE49-F238E27FC236}">
                <a16:creationId xmlns:a16="http://schemas.microsoft.com/office/drawing/2014/main" id="{94008063-8B11-B14E-9A18-C4CCDFECEA63}"/>
              </a:ext>
            </a:extLst>
          </p:cNvPr>
          <p:cNvSpPr/>
          <p:nvPr/>
        </p:nvSpPr>
        <p:spPr>
          <a:xfrm>
            <a:off x="5367834" y="5039873"/>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3" name="Oval 42">
            <a:extLst>
              <a:ext uri="{FF2B5EF4-FFF2-40B4-BE49-F238E27FC236}">
                <a16:creationId xmlns:a16="http://schemas.microsoft.com/office/drawing/2014/main" id="{F17610D6-BEAC-A444-83DA-031B3161BA2C}"/>
              </a:ext>
            </a:extLst>
          </p:cNvPr>
          <p:cNvSpPr/>
          <p:nvPr/>
        </p:nvSpPr>
        <p:spPr>
          <a:xfrm>
            <a:off x="5370241" y="424887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Tree>
    <p:extLst>
      <p:ext uri="{BB962C8B-B14F-4D97-AF65-F5344CB8AC3E}">
        <p14:creationId xmlns:p14="http://schemas.microsoft.com/office/powerpoint/2010/main" val="1278353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0A47-9ADD-464E-B9D9-05634A005FA1}"/>
              </a:ext>
            </a:extLst>
          </p:cNvPr>
          <p:cNvSpPr>
            <a:spLocks noGrp="1"/>
          </p:cNvSpPr>
          <p:nvPr>
            <p:ph type="title"/>
          </p:nvPr>
        </p:nvSpPr>
        <p:spPr/>
        <p:txBody>
          <a:bodyPr>
            <a:normAutofit/>
          </a:bodyPr>
          <a:lstStyle/>
          <a:p>
            <a:r>
              <a:rPr lang="en-US" dirty="0"/>
              <a:t>Concept Check</a:t>
            </a:r>
          </a:p>
        </p:txBody>
      </p:sp>
      <p:cxnSp>
        <p:nvCxnSpPr>
          <p:cNvPr id="5" name="Straight Connector 4">
            <a:extLst>
              <a:ext uri="{FF2B5EF4-FFF2-40B4-BE49-F238E27FC236}">
                <a16:creationId xmlns:a16="http://schemas.microsoft.com/office/drawing/2014/main" id="{7B617098-FBC4-754D-8A86-7CDEF6190ED9}"/>
              </a:ext>
            </a:extLst>
          </p:cNvPr>
          <p:cNvCxnSpPr/>
          <p:nvPr/>
        </p:nvCxnSpPr>
        <p:spPr>
          <a:xfrm>
            <a:off x="609601" y="2133600"/>
            <a:ext cx="0" cy="419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120536-2668-904E-931E-4110909F40A2}"/>
              </a:ext>
            </a:extLst>
          </p:cNvPr>
          <p:cNvCxnSpPr>
            <a:cxnSpLocks/>
          </p:cNvCxnSpPr>
          <p:nvPr/>
        </p:nvCxnSpPr>
        <p:spPr>
          <a:xfrm flipH="1">
            <a:off x="304801" y="6096000"/>
            <a:ext cx="6019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C4B3B5-AF50-AA43-BFCC-1AD3C84EADDF}"/>
              </a:ext>
            </a:extLst>
          </p:cNvPr>
          <p:cNvSpPr txBox="1"/>
          <p:nvPr/>
        </p:nvSpPr>
        <p:spPr>
          <a:xfrm>
            <a:off x="1981201" y="6248400"/>
            <a:ext cx="1981200" cy="381000"/>
          </a:xfrm>
          <a:prstGeom prst="rect">
            <a:avLst/>
          </a:prstGeom>
          <a:noFill/>
        </p:spPr>
        <p:txBody>
          <a:bodyPr wrap="square" rtlCol="0">
            <a:spAutoFit/>
          </a:bodyPr>
          <a:lstStyle/>
          <a:p>
            <a:pPr algn="ctr"/>
            <a:r>
              <a:rPr lang="en-US" dirty="0"/>
              <a:t>Weight</a:t>
            </a:r>
          </a:p>
        </p:txBody>
      </p:sp>
      <p:sp>
        <p:nvSpPr>
          <p:cNvPr id="9" name="TextBox 8">
            <a:extLst>
              <a:ext uri="{FF2B5EF4-FFF2-40B4-BE49-F238E27FC236}">
                <a16:creationId xmlns:a16="http://schemas.microsoft.com/office/drawing/2014/main" id="{DD408138-C471-6649-B22F-79AD12B6A390}"/>
              </a:ext>
            </a:extLst>
          </p:cNvPr>
          <p:cNvSpPr txBox="1"/>
          <p:nvPr/>
        </p:nvSpPr>
        <p:spPr>
          <a:xfrm rot="16200000">
            <a:off x="-647700" y="3695700"/>
            <a:ext cx="1981200" cy="381000"/>
          </a:xfrm>
          <a:prstGeom prst="rect">
            <a:avLst/>
          </a:prstGeom>
          <a:noFill/>
        </p:spPr>
        <p:txBody>
          <a:bodyPr wrap="square" rtlCol="0">
            <a:spAutoFit/>
          </a:bodyPr>
          <a:lstStyle/>
          <a:p>
            <a:pPr algn="ctr"/>
            <a:r>
              <a:rPr lang="en-US" dirty="0"/>
              <a:t>Horse Power</a:t>
            </a:r>
          </a:p>
        </p:txBody>
      </p:sp>
      <p:pic>
        <p:nvPicPr>
          <p:cNvPr id="10" name="Picture 9">
            <a:extLst>
              <a:ext uri="{FF2B5EF4-FFF2-40B4-BE49-F238E27FC236}">
                <a16:creationId xmlns:a16="http://schemas.microsoft.com/office/drawing/2014/main" id="{76F0BB9B-64D7-DF48-8AD4-54D5F2CF13A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1190052" y="4308955"/>
            <a:ext cx="2178213" cy="938677"/>
          </a:xfrm>
          <a:prstGeom prst="rect">
            <a:avLst/>
          </a:prstGeom>
        </p:spPr>
      </p:pic>
      <p:sp>
        <p:nvSpPr>
          <p:cNvPr id="12" name="Oval 11">
            <a:extLst>
              <a:ext uri="{FF2B5EF4-FFF2-40B4-BE49-F238E27FC236}">
                <a16:creationId xmlns:a16="http://schemas.microsoft.com/office/drawing/2014/main" id="{93B1EC63-43A5-0741-B3AF-31A6BA6C82CE}"/>
              </a:ext>
            </a:extLst>
          </p:cNvPr>
          <p:cNvSpPr/>
          <p:nvPr/>
        </p:nvSpPr>
        <p:spPr>
          <a:xfrm>
            <a:off x="1828800" y="467978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67C20D9-E30D-3747-B6CB-22A3A4FB9A39}"/>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2933219" y="3441938"/>
            <a:ext cx="2178213" cy="938677"/>
          </a:xfrm>
          <a:prstGeom prst="rect">
            <a:avLst/>
          </a:prstGeom>
        </p:spPr>
      </p:pic>
      <p:sp>
        <p:nvSpPr>
          <p:cNvPr id="14" name="Oval 13">
            <a:extLst>
              <a:ext uri="{FF2B5EF4-FFF2-40B4-BE49-F238E27FC236}">
                <a16:creationId xmlns:a16="http://schemas.microsoft.com/office/drawing/2014/main" id="{19FAC40A-2429-2248-8084-9A8CA00B7B8D}"/>
              </a:ext>
            </a:extLst>
          </p:cNvPr>
          <p:cNvSpPr/>
          <p:nvPr/>
        </p:nvSpPr>
        <p:spPr>
          <a:xfrm>
            <a:off x="3571967" y="38127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6235207-F9B4-E04D-A5FA-5B05661A1F05}"/>
              </a:ext>
            </a:extLst>
          </p:cNvPr>
          <p:cNvCxnSpPr>
            <a:cxnSpLocks/>
          </p:cNvCxnSpPr>
          <p:nvPr/>
        </p:nvCxnSpPr>
        <p:spPr>
          <a:xfrm flipV="1">
            <a:off x="838202" y="2525040"/>
            <a:ext cx="5562600" cy="2843225"/>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F8BDC16-1A47-B94F-A835-3F4317869A5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4676386" y="2556355"/>
            <a:ext cx="2178213" cy="938677"/>
          </a:xfrm>
          <a:prstGeom prst="rect">
            <a:avLst/>
          </a:prstGeom>
        </p:spPr>
      </p:pic>
      <p:sp>
        <p:nvSpPr>
          <p:cNvPr id="18" name="Oval 17">
            <a:extLst>
              <a:ext uri="{FF2B5EF4-FFF2-40B4-BE49-F238E27FC236}">
                <a16:creationId xmlns:a16="http://schemas.microsoft.com/office/drawing/2014/main" id="{4762DFD3-7904-B44E-82B5-4E9CA73C80F9}"/>
              </a:ext>
            </a:extLst>
          </p:cNvPr>
          <p:cNvSpPr/>
          <p:nvPr/>
        </p:nvSpPr>
        <p:spPr>
          <a:xfrm>
            <a:off x="1859796" y="4342109"/>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9" name="Oval 18">
            <a:extLst>
              <a:ext uri="{FF2B5EF4-FFF2-40B4-BE49-F238E27FC236}">
                <a16:creationId xmlns:a16="http://schemas.microsoft.com/office/drawing/2014/main" id="{FEB1ABBE-81FB-3A41-A30E-E522DEED26F4}"/>
              </a:ext>
            </a:extLst>
          </p:cNvPr>
          <p:cNvSpPr/>
          <p:nvPr/>
        </p:nvSpPr>
        <p:spPr>
          <a:xfrm>
            <a:off x="1379998" y="175216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0B7CC2-1BD1-AF4F-8CCF-F5AA1120A5CC}"/>
                  </a:ext>
                </a:extLst>
              </p:cNvPr>
              <p:cNvSpPr txBox="1"/>
              <p:nvPr/>
            </p:nvSpPr>
            <p:spPr>
              <a:xfrm>
                <a:off x="1837198" y="1643095"/>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𝑃𝑜𝑝𝑢𝑙𝑎𝑡𝑖𝑜𝑛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𝑀𝑒𝑎𝑛</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A40B7CC2-1BD1-AF4F-8CCF-F5AA1120A5CC}"/>
                  </a:ext>
                </a:extLst>
              </p:cNvPr>
              <p:cNvSpPr txBox="1">
                <a:spLocks noRot="1" noChangeAspect="1" noMove="1" noResize="1" noEditPoints="1" noAdjustHandles="1" noChangeArrowheads="1" noChangeShapeType="1" noTextEdit="1"/>
              </p:cNvSpPr>
              <p:nvPr/>
            </p:nvSpPr>
            <p:spPr>
              <a:xfrm>
                <a:off x="1837198" y="1643095"/>
                <a:ext cx="2667000" cy="380999"/>
              </a:xfrm>
              <a:prstGeom prst="rect">
                <a:avLst/>
              </a:prstGeom>
              <a:blipFill>
                <a:blip r:embed="rId3"/>
                <a:stretch>
                  <a:fillRect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C9AE566-DA5D-6E4F-B7A3-C16CBCB2F712}"/>
                  </a:ext>
                </a:extLst>
              </p:cNvPr>
              <p:cNvSpPr txBox="1"/>
              <p:nvPr/>
            </p:nvSpPr>
            <p:spPr>
              <a:xfrm>
                <a:off x="1837198" y="2002660"/>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𝑂𝑏𝑠𝑒𝑟𝑣𝑎𝑡𝑖𝑜𝑛</m:t>
                      </m:r>
                    </m:oMath>
                  </m:oMathPara>
                </a14:m>
                <a:endParaRPr lang="en-US" dirty="0"/>
              </a:p>
            </p:txBody>
          </p:sp>
        </mc:Choice>
        <mc:Fallback xmlns="">
          <p:sp>
            <p:nvSpPr>
              <p:cNvPr id="21" name="TextBox 20">
                <a:extLst>
                  <a:ext uri="{FF2B5EF4-FFF2-40B4-BE49-F238E27FC236}">
                    <a16:creationId xmlns:a16="http://schemas.microsoft.com/office/drawing/2014/main" id="{5C9AE566-DA5D-6E4F-B7A3-C16CBCB2F712}"/>
                  </a:ext>
                </a:extLst>
              </p:cNvPr>
              <p:cNvSpPr txBox="1">
                <a:spLocks noRot="1" noChangeAspect="1" noMove="1" noResize="1" noEditPoints="1" noAdjustHandles="1" noChangeArrowheads="1" noChangeShapeType="1" noTextEdit="1"/>
              </p:cNvSpPr>
              <p:nvPr/>
            </p:nvSpPr>
            <p:spPr>
              <a:xfrm>
                <a:off x="1837198" y="2002660"/>
                <a:ext cx="2667000" cy="380999"/>
              </a:xfrm>
              <a:prstGeom prst="rect">
                <a:avLst/>
              </a:prstGeom>
              <a:blipFill>
                <a:blip r:embed="rId4"/>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4482E635-0A2D-BF43-8015-1362E945FD12}"/>
              </a:ext>
            </a:extLst>
          </p:cNvPr>
          <p:cNvSpPr/>
          <p:nvPr/>
        </p:nvSpPr>
        <p:spPr>
          <a:xfrm>
            <a:off x="5269414" y="29284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F6D3C9C-4CC0-AE40-A304-FF8D18388B7C}"/>
              </a:ext>
            </a:extLst>
          </p:cNvPr>
          <p:cNvSpPr/>
          <p:nvPr/>
        </p:nvSpPr>
        <p:spPr>
          <a:xfrm>
            <a:off x="1176580" y="1643095"/>
            <a:ext cx="3124201" cy="766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A18A92E-D0D4-3143-875A-BE697DD87616}"/>
              </a:ext>
            </a:extLst>
          </p:cNvPr>
          <p:cNvSpPr/>
          <p:nvPr/>
        </p:nvSpPr>
        <p:spPr>
          <a:xfrm>
            <a:off x="1868964" y="5027909"/>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7" name="Oval 26">
            <a:extLst>
              <a:ext uri="{FF2B5EF4-FFF2-40B4-BE49-F238E27FC236}">
                <a16:creationId xmlns:a16="http://schemas.microsoft.com/office/drawing/2014/main" id="{88321EAB-3709-4B43-98E2-731CC863996F}"/>
              </a:ext>
            </a:extLst>
          </p:cNvPr>
          <p:cNvSpPr/>
          <p:nvPr/>
        </p:nvSpPr>
        <p:spPr>
          <a:xfrm>
            <a:off x="1859796" y="4098011"/>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8" name="Oval 27">
            <a:extLst>
              <a:ext uri="{FF2B5EF4-FFF2-40B4-BE49-F238E27FC236}">
                <a16:creationId xmlns:a16="http://schemas.microsoft.com/office/drawing/2014/main" id="{AA8CEECD-6AEE-4A4B-B25B-A9E5F2846D07}"/>
              </a:ext>
            </a:extLst>
          </p:cNvPr>
          <p:cNvSpPr/>
          <p:nvPr/>
        </p:nvSpPr>
        <p:spPr>
          <a:xfrm>
            <a:off x="3598188" y="40490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9" name="Oval 28">
            <a:extLst>
              <a:ext uri="{FF2B5EF4-FFF2-40B4-BE49-F238E27FC236}">
                <a16:creationId xmlns:a16="http://schemas.microsoft.com/office/drawing/2014/main" id="{A2FA620D-0D72-5246-A457-401A3A7CF78C}"/>
              </a:ext>
            </a:extLst>
          </p:cNvPr>
          <p:cNvSpPr/>
          <p:nvPr/>
        </p:nvSpPr>
        <p:spPr>
          <a:xfrm>
            <a:off x="3591858" y="43538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0" name="Oval 29">
            <a:extLst>
              <a:ext uri="{FF2B5EF4-FFF2-40B4-BE49-F238E27FC236}">
                <a16:creationId xmlns:a16="http://schemas.microsoft.com/office/drawing/2014/main" id="{D4BB1A16-F8F1-1848-A4E7-CBD200DC26EF}"/>
              </a:ext>
            </a:extLst>
          </p:cNvPr>
          <p:cNvSpPr/>
          <p:nvPr/>
        </p:nvSpPr>
        <p:spPr>
          <a:xfrm>
            <a:off x="3582690" y="342396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1" name="Oval 30">
            <a:extLst>
              <a:ext uri="{FF2B5EF4-FFF2-40B4-BE49-F238E27FC236}">
                <a16:creationId xmlns:a16="http://schemas.microsoft.com/office/drawing/2014/main" id="{458BD364-4FDF-1B44-8F16-5E06C614A73C}"/>
              </a:ext>
            </a:extLst>
          </p:cNvPr>
          <p:cNvSpPr/>
          <p:nvPr/>
        </p:nvSpPr>
        <p:spPr>
          <a:xfrm>
            <a:off x="5309578" y="28194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2" name="Oval 31">
            <a:extLst>
              <a:ext uri="{FF2B5EF4-FFF2-40B4-BE49-F238E27FC236}">
                <a16:creationId xmlns:a16="http://schemas.microsoft.com/office/drawing/2014/main" id="{19A9F5E3-9C84-C147-A640-BE01ED56FA75}"/>
              </a:ext>
            </a:extLst>
          </p:cNvPr>
          <p:cNvSpPr/>
          <p:nvPr/>
        </p:nvSpPr>
        <p:spPr>
          <a:xfrm>
            <a:off x="5303248" y="344449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3" name="Oval 32">
            <a:extLst>
              <a:ext uri="{FF2B5EF4-FFF2-40B4-BE49-F238E27FC236}">
                <a16:creationId xmlns:a16="http://schemas.microsoft.com/office/drawing/2014/main" id="{9FEEA9A5-ADE4-274A-B7AF-8E96C5C1D1BB}"/>
              </a:ext>
            </a:extLst>
          </p:cNvPr>
          <p:cNvSpPr/>
          <p:nvPr/>
        </p:nvSpPr>
        <p:spPr>
          <a:xfrm>
            <a:off x="5294080" y="25146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6" name="Oval 35">
            <a:extLst>
              <a:ext uri="{FF2B5EF4-FFF2-40B4-BE49-F238E27FC236}">
                <a16:creationId xmlns:a16="http://schemas.microsoft.com/office/drawing/2014/main" id="{2D596B3C-810C-0F4B-B5D4-B981BACEE687}"/>
              </a:ext>
            </a:extLst>
          </p:cNvPr>
          <p:cNvSpPr/>
          <p:nvPr/>
        </p:nvSpPr>
        <p:spPr>
          <a:xfrm>
            <a:off x="1420678" y="213380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C2C0480-1402-3A40-9010-929A340B2F32}"/>
                  </a:ext>
                </a:extLst>
              </p:cNvPr>
              <p:cNvSpPr txBox="1"/>
              <p:nvPr/>
            </p:nvSpPr>
            <p:spPr>
              <a:xfrm>
                <a:off x="2798035" y="5410200"/>
                <a:ext cx="28887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HP</m:t>
                      </m:r>
                      <m:r>
                        <a:rPr lang="en-US" b="0" i="1" smtClean="0">
                          <a:latin typeface="Cambria Math" panose="02040503050406030204" pitchFamily="18" charset="0"/>
                        </a:rPr>
                        <m:t>=100+50</m:t>
                      </m:r>
                      <m:r>
                        <a:rPr lang="en-US" b="0" i="1" smtClean="0">
                          <a:latin typeface="Cambria Math" panose="02040503050406030204" pitchFamily="18" charset="0"/>
                        </a:rPr>
                        <m:t>𝑊𝑒𝑖𝑔h𝑡</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38" name="TextBox 37">
                <a:extLst>
                  <a:ext uri="{FF2B5EF4-FFF2-40B4-BE49-F238E27FC236}">
                    <a16:creationId xmlns:a16="http://schemas.microsoft.com/office/drawing/2014/main" id="{8C2C0480-1402-3A40-9010-929A340B2F32}"/>
                  </a:ext>
                </a:extLst>
              </p:cNvPr>
              <p:cNvSpPr txBox="1">
                <a:spLocks noRot="1" noChangeAspect="1" noMove="1" noResize="1" noEditPoints="1" noAdjustHandles="1" noChangeArrowheads="1" noChangeShapeType="1" noTextEdit="1"/>
              </p:cNvSpPr>
              <p:nvPr/>
            </p:nvSpPr>
            <p:spPr>
              <a:xfrm>
                <a:off x="2798035" y="5410200"/>
                <a:ext cx="2888740" cy="276999"/>
              </a:xfrm>
              <a:prstGeom prst="rect">
                <a:avLst/>
              </a:prstGeom>
              <a:blipFill>
                <a:blip r:embed="rId5"/>
                <a:stretch>
                  <a:fillRect b="-3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46F289B-77EC-5049-B4F2-ACC6958E74EF}"/>
                  </a:ext>
                </a:extLst>
              </p:cNvPr>
              <p:cNvSpPr txBox="1"/>
              <p:nvPr/>
            </p:nvSpPr>
            <p:spPr>
              <a:xfrm>
                <a:off x="6604220" y="1911360"/>
                <a:ext cx="2444207" cy="3041730"/>
              </a:xfrm>
              <a:prstGeom prst="rect">
                <a:avLst/>
              </a:prstGeom>
              <a:noFill/>
            </p:spPr>
            <p:txBody>
              <a:bodyPr wrap="square" rtlCol="0">
                <a:spAutoFit/>
              </a:bodyPr>
              <a:lstStyle/>
              <a:p>
                <a:r>
                  <a:rPr lang="en-US" sz="1200" b="1" dirty="0"/>
                  <a:t>Prediction:</a:t>
                </a:r>
              </a:p>
              <a:p>
                <a:endParaRPr lang="en-US" sz="1200" dirty="0"/>
              </a:p>
              <a:p>
                <a:r>
                  <a:rPr lang="en-US" sz="1200" dirty="0"/>
                  <a:t>What is the estimated horse power of a car that weighs 1200 </a:t>
                </a:r>
                <a:r>
                  <a:rPr lang="en-US" sz="1200" dirty="0" err="1"/>
                  <a:t>lbs</a:t>
                </a:r>
                <a:r>
                  <a:rPr lang="en-US" sz="1200" dirty="0"/>
                  <a:t>?</a:t>
                </a:r>
              </a:p>
              <a:p>
                <a:endParaRPr lang="en-US" sz="1200" dirty="0"/>
              </a:p>
              <a:p>
                <a:endParaRPr lang="en-US" sz="1200" dirty="0"/>
              </a:p>
              <a:p>
                <a:r>
                  <a:rPr lang="en-US" sz="1200" dirty="0"/>
                  <a:t>What is the estimated mean horse power of cars that weigh 1200 </a:t>
                </a:r>
                <a:r>
                  <a:rPr lang="en-US" sz="1200" dirty="0" err="1"/>
                  <a:t>lbs</a:t>
                </a:r>
                <a:r>
                  <a:rPr lang="en-US" sz="1200" dirty="0"/>
                  <a:t>?</a:t>
                </a:r>
              </a:p>
              <a:p>
                <a:endParaRPr lang="en-US" sz="1200" dirty="0"/>
              </a:p>
              <a:p>
                <a:pPr/>
                <a14:m>
                  <m:oMathPara xmlns:m="http://schemas.openxmlformats.org/officeDocument/2006/math">
                    <m:oMathParaPr>
                      <m:jc m:val="centerGroup"/>
                    </m:oMathParaPr>
                    <m:oMath xmlns:m="http://schemas.openxmlformats.org/officeDocument/2006/math">
                      <m:acc>
                        <m:accPr>
                          <m:chr m:val="̂"/>
                          <m:ctrlPr>
                            <a:rPr lang="en-US" sz="1200" i="1">
                              <a:latin typeface="Cambria Math" panose="02040503050406030204" pitchFamily="18" charset="0"/>
                            </a:rPr>
                          </m:ctrlPr>
                        </m:accPr>
                        <m:e>
                          <m:r>
                            <m:rPr>
                              <m:sty m:val="p"/>
                            </m:rPr>
                            <a:rPr lang="en-US" sz="1200">
                              <a:latin typeface="Cambria Math" panose="02040503050406030204" pitchFamily="18" charset="0"/>
                            </a:rPr>
                            <m:t>HP</m:t>
                          </m:r>
                        </m:e>
                      </m:acc>
                      <m:r>
                        <a:rPr lang="en-US" sz="1200" i="1">
                          <a:latin typeface="Cambria Math" panose="02040503050406030204" pitchFamily="18" charset="0"/>
                        </a:rPr>
                        <m:t>=100+50</m:t>
                      </m:r>
                      <m:r>
                        <a:rPr lang="en-US" sz="1200" i="1">
                          <a:latin typeface="Cambria Math" panose="02040503050406030204" pitchFamily="18" charset="0"/>
                        </a:rPr>
                        <m:t>𝑊𝑒𝑖𝑔h𝑡</m:t>
                      </m:r>
                    </m:oMath>
                  </m:oMathPara>
                </a14:m>
                <a:endParaRPr lang="en-US" sz="1200" dirty="0"/>
              </a:p>
              <a:p>
                <a:pPr/>
                <a14:m>
                  <m:oMathPara xmlns:m="http://schemas.openxmlformats.org/officeDocument/2006/math">
                    <m:oMathParaPr>
                      <m:jc m:val="centerGroup"/>
                    </m:oMathParaPr>
                    <m:oMath xmlns:m="http://schemas.openxmlformats.org/officeDocument/2006/math">
                      <m:acc>
                        <m:accPr>
                          <m:chr m:val="̂"/>
                          <m:ctrlPr>
                            <a:rPr lang="en-US" sz="1200" i="1">
                              <a:latin typeface="Cambria Math" panose="02040503050406030204" pitchFamily="18" charset="0"/>
                            </a:rPr>
                          </m:ctrlPr>
                        </m:accPr>
                        <m:e>
                          <m:r>
                            <a:rPr lang="en-US" sz="1200" b="0" i="1" smtClean="0">
                              <a:latin typeface="Cambria Math" panose="02040503050406030204" pitchFamily="18" charset="0"/>
                            </a:rPr>
                            <m:t>𝐻𝑃</m:t>
                          </m:r>
                        </m:e>
                      </m:acc>
                      <m:r>
                        <a:rPr lang="en-US" sz="1200" i="1">
                          <a:latin typeface="Cambria Math" panose="02040503050406030204" pitchFamily="18" charset="0"/>
                        </a:rPr>
                        <m:t>=</m:t>
                      </m:r>
                      <m:r>
                        <a:rPr lang="en-US" sz="1200" b="0" i="1" smtClean="0">
                          <a:latin typeface="Cambria Math" panose="02040503050406030204" pitchFamily="18" charset="0"/>
                        </a:rPr>
                        <m:t>100+</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50</m:t>
                          </m:r>
                          <m:r>
                            <a:rPr lang="en-US" sz="1200" b="0" i="1" smtClean="0">
                              <a:latin typeface="Cambria Math" panose="02040503050406030204" pitchFamily="18" charset="0"/>
                            </a:rPr>
                            <m:t>𝑚𝑝𝑔</m:t>
                          </m:r>
                        </m:num>
                        <m:den>
                          <m:r>
                            <a:rPr lang="en-US" sz="1200" b="0" i="1" smtClean="0">
                              <a:latin typeface="Cambria Math" panose="02040503050406030204" pitchFamily="18" charset="0"/>
                            </a:rPr>
                            <m:t>1</m:t>
                          </m:r>
                          <m:r>
                            <a:rPr lang="en-US" sz="1200" b="0" i="1" smtClean="0">
                              <a:latin typeface="Cambria Math" panose="02040503050406030204" pitchFamily="18" charset="0"/>
                            </a:rPr>
                            <m:t>𝐾</m:t>
                          </m:r>
                        </m:den>
                      </m:f>
                      <m:r>
                        <a:rPr lang="en-US" sz="1200" b="0" i="1" smtClean="0">
                          <a:latin typeface="Cambria Math" panose="02040503050406030204" pitchFamily="18" charset="0"/>
                        </a:rPr>
                        <m:t>∗2.5</m:t>
                      </m:r>
                      <m:r>
                        <a:rPr lang="en-US" sz="1200" b="0" i="1" smtClean="0">
                          <a:latin typeface="Cambria Math" panose="02040503050406030204" pitchFamily="18" charset="0"/>
                        </a:rPr>
                        <m:t>𝐾</m:t>
                      </m:r>
                    </m:oMath>
                  </m:oMathPara>
                </a14:m>
                <a:endParaRPr lang="en-US" sz="1200" dirty="0"/>
              </a:p>
              <a:p>
                <a:pPr/>
                <a14:m>
                  <m:oMathPara xmlns:m="http://schemas.openxmlformats.org/officeDocument/2006/math">
                    <m:oMathParaPr>
                      <m:jc m:val="centerGroup"/>
                    </m:oMathParaPr>
                    <m:oMath xmlns:m="http://schemas.openxmlformats.org/officeDocument/2006/math">
                      <m:acc>
                        <m:accPr>
                          <m:chr m:val="̂"/>
                          <m:ctrlPr>
                            <a:rPr lang="en-US" sz="1200" i="1">
                              <a:latin typeface="Cambria Math" panose="02040503050406030204" pitchFamily="18" charset="0"/>
                            </a:rPr>
                          </m:ctrlPr>
                        </m:accPr>
                        <m:e>
                          <m:r>
                            <a:rPr lang="en-US" sz="1200" b="0" i="1" smtClean="0">
                              <a:latin typeface="Cambria Math" panose="02040503050406030204" pitchFamily="18" charset="0"/>
                            </a:rPr>
                            <m:t>𝐻𝑃</m:t>
                          </m:r>
                        </m:e>
                      </m:acc>
                      <m:r>
                        <a:rPr lang="en-US" sz="1200" i="1">
                          <a:latin typeface="Cambria Math" panose="02040503050406030204" pitchFamily="18" charset="0"/>
                        </a:rPr>
                        <m:t>=</m:t>
                      </m:r>
                      <m:r>
                        <a:rPr lang="en-US" sz="1200" b="0" i="1" smtClean="0">
                          <a:latin typeface="Cambria Math" panose="02040503050406030204" pitchFamily="18" charset="0"/>
                        </a:rPr>
                        <m:t>100+125</m:t>
                      </m:r>
                    </m:oMath>
                  </m:oMathPara>
                </a14:m>
                <a:endParaRPr lang="en-US" sz="1200" dirty="0"/>
              </a:p>
              <a:p>
                <a:pPr/>
                <a14:m>
                  <m:oMathPara xmlns:m="http://schemas.openxmlformats.org/officeDocument/2006/math">
                    <m:oMathParaPr>
                      <m:jc m:val="centerGroup"/>
                    </m:oMathParaPr>
                    <m:oMath xmlns:m="http://schemas.openxmlformats.org/officeDocument/2006/math">
                      <m:acc>
                        <m:accPr>
                          <m:chr m:val="̂"/>
                          <m:ctrlPr>
                            <a:rPr lang="en-US" sz="1200" i="1">
                              <a:latin typeface="Cambria Math" panose="02040503050406030204" pitchFamily="18" charset="0"/>
                            </a:rPr>
                          </m:ctrlPr>
                        </m:accPr>
                        <m:e>
                          <m:r>
                            <a:rPr lang="en-US" sz="1200" b="0" i="1" smtClean="0">
                              <a:latin typeface="Cambria Math" panose="02040503050406030204" pitchFamily="18" charset="0"/>
                            </a:rPr>
                            <m:t>𝐻𝑃</m:t>
                          </m:r>
                        </m:e>
                      </m:acc>
                      <m:r>
                        <a:rPr lang="en-US" sz="1200" i="1">
                          <a:latin typeface="Cambria Math" panose="02040503050406030204" pitchFamily="18" charset="0"/>
                        </a:rPr>
                        <m:t>=</m:t>
                      </m:r>
                      <m:r>
                        <a:rPr lang="en-US" sz="1200" b="0" i="1" smtClean="0">
                          <a:latin typeface="Cambria Math" panose="02040503050406030204" pitchFamily="18" charset="0"/>
                        </a:rPr>
                        <m:t>225</m:t>
                      </m:r>
                    </m:oMath>
                  </m:oMathPara>
                </a14:m>
                <a:endParaRPr lang="en-US" sz="1200" dirty="0"/>
              </a:p>
            </p:txBody>
          </p:sp>
        </mc:Choice>
        <mc:Fallback xmlns="">
          <p:sp>
            <p:nvSpPr>
              <p:cNvPr id="39" name="TextBox 38">
                <a:extLst>
                  <a:ext uri="{FF2B5EF4-FFF2-40B4-BE49-F238E27FC236}">
                    <a16:creationId xmlns:a16="http://schemas.microsoft.com/office/drawing/2014/main" id="{446F289B-77EC-5049-B4F2-ACC6958E74EF}"/>
                  </a:ext>
                </a:extLst>
              </p:cNvPr>
              <p:cNvSpPr txBox="1">
                <a:spLocks noRot="1" noChangeAspect="1" noMove="1" noResize="1" noEditPoints="1" noAdjustHandles="1" noChangeArrowheads="1" noChangeShapeType="1" noTextEdit="1"/>
              </p:cNvSpPr>
              <p:nvPr/>
            </p:nvSpPr>
            <p:spPr>
              <a:xfrm>
                <a:off x="6604220" y="1911360"/>
                <a:ext cx="2444207" cy="304173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EDA397D-6B2D-6D49-BB09-F9FD46D96EF1}"/>
                  </a:ext>
                </a:extLst>
              </p:cNvPr>
              <p:cNvSpPr txBox="1"/>
              <p:nvPr/>
            </p:nvSpPr>
            <p:spPr>
              <a:xfrm>
                <a:off x="2987973" y="5715000"/>
                <a:ext cx="2346027" cy="2841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m:rPr>
                              <m:sty m:val="p"/>
                            </m:rPr>
                            <a:rPr lang="en-US">
                              <a:latin typeface="Cambria Math" panose="02040503050406030204" pitchFamily="18" charset="0"/>
                            </a:rPr>
                            <m:t>HP</m:t>
                          </m:r>
                        </m:e>
                      </m:acc>
                      <m:r>
                        <a:rPr lang="en-US" b="0" i="1" smtClean="0">
                          <a:latin typeface="Cambria Math" panose="02040503050406030204" pitchFamily="18" charset="0"/>
                        </a:rPr>
                        <m:t>=100+50</m:t>
                      </m:r>
                      <m:r>
                        <a:rPr lang="en-US" b="0" i="1" smtClean="0">
                          <a:latin typeface="Cambria Math" panose="02040503050406030204" pitchFamily="18" charset="0"/>
                        </a:rPr>
                        <m:t>𝑊𝑒𝑖𝑔h𝑡</m:t>
                      </m:r>
                    </m:oMath>
                  </m:oMathPara>
                </a14:m>
                <a:endParaRPr lang="en-US" dirty="0"/>
              </a:p>
            </p:txBody>
          </p:sp>
        </mc:Choice>
        <mc:Fallback xmlns="">
          <p:sp>
            <p:nvSpPr>
              <p:cNvPr id="40" name="TextBox 39">
                <a:extLst>
                  <a:ext uri="{FF2B5EF4-FFF2-40B4-BE49-F238E27FC236}">
                    <a16:creationId xmlns:a16="http://schemas.microsoft.com/office/drawing/2014/main" id="{5EDA397D-6B2D-6D49-BB09-F9FD46D96EF1}"/>
                  </a:ext>
                </a:extLst>
              </p:cNvPr>
              <p:cNvSpPr txBox="1">
                <a:spLocks noRot="1" noChangeAspect="1" noMove="1" noResize="1" noEditPoints="1" noAdjustHandles="1" noChangeArrowheads="1" noChangeShapeType="1" noTextEdit="1"/>
              </p:cNvSpPr>
              <p:nvPr/>
            </p:nvSpPr>
            <p:spPr>
              <a:xfrm>
                <a:off x="2987973" y="5715000"/>
                <a:ext cx="2346027" cy="284180"/>
              </a:xfrm>
              <a:prstGeom prst="rect">
                <a:avLst/>
              </a:prstGeom>
              <a:blipFill>
                <a:blip r:embed="rId7"/>
                <a:stretch>
                  <a:fillRect l="-1075" t="-17391" r="-2151" b="-34783"/>
                </a:stretch>
              </a:blipFill>
            </p:spPr>
            <p:txBody>
              <a:bodyPr/>
              <a:lstStyle/>
              <a:p>
                <a:r>
                  <a:rPr lang="en-US">
                    <a:noFill/>
                  </a:rPr>
                  <a:t> </a:t>
                </a:r>
              </a:p>
            </p:txBody>
          </p:sp>
        </mc:Fallback>
      </mc:AlternateContent>
    </p:spTree>
    <p:extLst>
      <p:ext uri="{BB962C8B-B14F-4D97-AF65-F5344CB8AC3E}">
        <p14:creationId xmlns:p14="http://schemas.microsoft.com/office/powerpoint/2010/main" val="1866954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9">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9">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9">
                                            <p:txEl>
                                              <p:pRg st="9" end="9"/>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22" grpId="0" animBg="1"/>
      <p:bldP spid="38" grpId="0"/>
      <p:bldP spid="4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0848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229600" cy="900546"/>
          </a:xfrm>
        </p:spPr>
        <p:txBody>
          <a:bodyPr>
            <a:normAutofit/>
          </a:bodyPr>
          <a:lstStyle/>
          <a:p>
            <a:r>
              <a:rPr lang="en-US" sz="3900" dirty="0"/>
              <a:t>Lightboard | Residuals / SSE</a:t>
            </a:r>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816849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3A6DB-4C2B-5449-87BD-50D4B81E3292}"/>
              </a:ext>
            </a:extLst>
          </p:cNvPr>
          <p:cNvSpPr>
            <a:spLocks noGrp="1"/>
          </p:cNvSpPr>
          <p:nvPr>
            <p:ph type="title"/>
          </p:nvPr>
        </p:nvSpPr>
        <p:spPr/>
        <p:txBody>
          <a:bodyPr/>
          <a:lstStyle/>
          <a:p>
            <a:r>
              <a:rPr lang="en-US" dirty="0"/>
              <a:t>Residuals / SSE</a:t>
            </a:r>
          </a:p>
        </p:txBody>
      </p:sp>
      <p:sp>
        <p:nvSpPr>
          <p:cNvPr id="3" name="Content Placeholder 2">
            <a:extLst>
              <a:ext uri="{FF2B5EF4-FFF2-40B4-BE49-F238E27FC236}">
                <a16:creationId xmlns:a16="http://schemas.microsoft.com/office/drawing/2014/main" id="{BE67F661-0C78-FA40-8451-B3056D998E28}"/>
              </a:ext>
            </a:extLst>
          </p:cNvPr>
          <p:cNvSpPr>
            <a:spLocks noGrp="1"/>
          </p:cNvSpPr>
          <p:nvPr>
            <p:ph idx="1"/>
          </p:nvPr>
        </p:nvSpPr>
        <p:spPr/>
        <p:txBody>
          <a:bodyPr/>
          <a:lstStyle/>
          <a:p>
            <a:r>
              <a:rPr lang="en-US" sz="1800" dirty="0"/>
              <a:t>We will draw a coordinate plane with points and a regression line and draw what the ”residual” is.  </a:t>
            </a:r>
          </a:p>
          <a:p>
            <a:r>
              <a:rPr lang="en-US" sz="1800" dirty="0"/>
              <a:t>We will make the point that a point on the regression line has residual zero.</a:t>
            </a:r>
          </a:p>
          <a:p>
            <a:r>
              <a:rPr lang="en-US" sz="1800" dirty="0"/>
              <a:t>We will ask what the sum of the residuals of a perfect fitting line would be.</a:t>
            </a:r>
          </a:p>
          <a:p>
            <a:r>
              <a:rPr lang="en-US" sz="1800" dirty="0"/>
              <a:t>We will then add up the residuals and show that they could cancel each other out and equal zero even though the line does not fit the data perfectly.  </a:t>
            </a:r>
          </a:p>
          <a:p>
            <a:r>
              <a:rPr lang="en-US" sz="1800" dirty="0"/>
              <a:t>We will then sum the squared residuals and note that statistic as the SSE or SSR.</a:t>
            </a:r>
          </a:p>
        </p:txBody>
      </p:sp>
      <p:pic>
        <p:nvPicPr>
          <p:cNvPr id="5" name="Picture 4">
            <a:extLst>
              <a:ext uri="{FF2B5EF4-FFF2-40B4-BE49-F238E27FC236}">
                <a16:creationId xmlns:a16="http://schemas.microsoft.com/office/drawing/2014/main" id="{729CE338-B26F-914E-BCD9-F0CAEFF50C5B}"/>
              </a:ext>
            </a:extLst>
          </p:cNvPr>
          <p:cNvPicPr>
            <a:picLocks noChangeAspect="1"/>
          </p:cNvPicPr>
          <p:nvPr/>
        </p:nvPicPr>
        <p:blipFill>
          <a:blip r:embed="rId2"/>
          <a:stretch>
            <a:fillRect/>
          </a:stretch>
        </p:blipFill>
        <p:spPr>
          <a:xfrm>
            <a:off x="1676400" y="4267200"/>
            <a:ext cx="2694206" cy="2260600"/>
          </a:xfrm>
          <a:prstGeom prst="rect">
            <a:avLst/>
          </a:prstGeom>
        </p:spPr>
      </p:pic>
    </p:spTree>
    <p:extLst>
      <p:ext uri="{BB962C8B-B14F-4D97-AF65-F5344CB8AC3E}">
        <p14:creationId xmlns:p14="http://schemas.microsoft.com/office/powerpoint/2010/main" val="10312401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09389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255BE-85E5-004A-A811-6349C9CBBDB8}"/>
              </a:ext>
            </a:extLst>
          </p:cNvPr>
          <p:cNvSpPr>
            <a:spLocks noGrp="1"/>
          </p:cNvSpPr>
          <p:nvPr>
            <p:ph type="title"/>
          </p:nvPr>
        </p:nvSpPr>
        <p:spPr/>
        <p:txBody>
          <a:bodyPr/>
          <a:lstStyle/>
          <a:p>
            <a:r>
              <a:rPr lang="en-US" dirty="0"/>
              <a:t>Concept Check</a:t>
            </a:r>
          </a:p>
        </p:txBody>
      </p:sp>
      <p:sp>
        <p:nvSpPr>
          <p:cNvPr id="3" name="Content Placeholder 2">
            <a:extLst>
              <a:ext uri="{FF2B5EF4-FFF2-40B4-BE49-F238E27FC236}">
                <a16:creationId xmlns:a16="http://schemas.microsoft.com/office/drawing/2014/main" id="{01FAEAC0-5747-B649-B939-2C2AF58690B4}"/>
              </a:ext>
            </a:extLst>
          </p:cNvPr>
          <p:cNvSpPr>
            <a:spLocks noGrp="1"/>
          </p:cNvSpPr>
          <p:nvPr>
            <p:ph idx="1"/>
          </p:nvPr>
        </p:nvSpPr>
        <p:spPr/>
        <p:txBody>
          <a:bodyPr/>
          <a:lstStyle/>
          <a:p>
            <a:r>
              <a:rPr lang="en-US" dirty="0"/>
              <a:t>Given data and a line… calculate the sum of the residuals and the sum of the squared residuals.  </a:t>
            </a:r>
          </a:p>
        </p:txBody>
      </p:sp>
    </p:spTree>
    <p:extLst>
      <p:ext uri="{BB962C8B-B14F-4D97-AF65-F5344CB8AC3E}">
        <p14:creationId xmlns:p14="http://schemas.microsoft.com/office/powerpoint/2010/main" val="2617165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229600" cy="900546"/>
          </a:xfrm>
        </p:spPr>
        <p:txBody>
          <a:bodyPr>
            <a:normAutofit/>
          </a:bodyPr>
          <a:lstStyle/>
          <a:p>
            <a:r>
              <a:rPr lang="en-US" sz="3900" dirty="0">
                <a:solidFill>
                  <a:srgbClr val="00B050"/>
                </a:solidFill>
              </a:rPr>
              <a:t>Lightboard</a:t>
            </a:r>
            <a:r>
              <a:rPr lang="en-US" sz="3900" dirty="0"/>
              <a:t> SLR | First Principles</a:t>
            </a:r>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38715725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59300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229600" cy="900546"/>
          </a:xfrm>
        </p:spPr>
        <p:txBody>
          <a:bodyPr>
            <a:normAutofit/>
          </a:bodyPr>
          <a:lstStyle/>
          <a:p>
            <a:r>
              <a:rPr lang="en-US" sz="3900" dirty="0"/>
              <a:t>Least Squares Regression Line</a:t>
            </a:r>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16885645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0318-ECC0-8A48-A220-8302DE83AAA6}"/>
              </a:ext>
            </a:extLst>
          </p:cNvPr>
          <p:cNvSpPr>
            <a:spLocks noGrp="1"/>
          </p:cNvSpPr>
          <p:nvPr>
            <p:ph type="title"/>
          </p:nvPr>
        </p:nvSpPr>
        <p:spPr/>
        <p:txBody>
          <a:bodyPr/>
          <a:lstStyle/>
          <a:p>
            <a:r>
              <a:rPr lang="en-US" dirty="0"/>
              <a:t>Least Squares Regression Line</a:t>
            </a:r>
          </a:p>
        </p:txBody>
      </p:sp>
      <p:sp>
        <p:nvSpPr>
          <p:cNvPr id="5" name="Rectangle 4">
            <a:extLst>
              <a:ext uri="{FF2B5EF4-FFF2-40B4-BE49-F238E27FC236}">
                <a16:creationId xmlns:a16="http://schemas.microsoft.com/office/drawing/2014/main" id="{3A0C76A1-5A7A-514F-95F7-6A5B32AA538B}"/>
              </a:ext>
            </a:extLst>
          </p:cNvPr>
          <p:cNvSpPr/>
          <p:nvPr/>
        </p:nvSpPr>
        <p:spPr>
          <a:xfrm>
            <a:off x="457200" y="1447800"/>
            <a:ext cx="8534400" cy="5586145"/>
          </a:xfrm>
          <a:prstGeom prst="rect">
            <a:avLst/>
          </a:prstGeom>
        </p:spPr>
        <p:txBody>
          <a:bodyPr wrap="square">
            <a:spAutoFit/>
          </a:bodyPr>
          <a:lstStyle/>
          <a:p>
            <a:r>
              <a:rPr lang="en-US" sz="1050" dirty="0"/>
              <a:t>#Unit 10 R Code</a:t>
            </a:r>
          </a:p>
          <a:p>
            <a:endParaRPr lang="en-US" sz="1050" dirty="0"/>
          </a:p>
          <a:p>
            <a:r>
              <a:rPr lang="en-US" sz="1050" dirty="0"/>
              <a:t>library(</a:t>
            </a:r>
            <a:r>
              <a:rPr lang="en-US" sz="1050" dirty="0" err="1"/>
              <a:t>tidyverse</a:t>
            </a:r>
            <a:r>
              <a:rPr lang="en-US" sz="1050" dirty="0"/>
              <a:t>)</a:t>
            </a:r>
          </a:p>
          <a:p>
            <a:endParaRPr lang="en-US" sz="1050" dirty="0"/>
          </a:p>
          <a:p>
            <a:r>
              <a:rPr lang="en-US" sz="1050" dirty="0"/>
              <a:t>#Toy data set with miles per gallon versus weight</a:t>
            </a:r>
          </a:p>
          <a:p>
            <a:r>
              <a:rPr lang="en-US" sz="1050" dirty="0" err="1"/>
              <a:t>dfMPG</a:t>
            </a:r>
            <a:r>
              <a:rPr lang="en-US" sz="1050" dirty="0"/>
              <a:t> = </a:t>
            </a:r>
            <a:r>
              <a:rPr lang="en-US" sz="1050" dirty="0" err="1"/>
              <a:t>data.frame</a:t>
            </a:r>
            <a:r>
              <a:rPr lang="en-US" sz="1050" dirty="0"/>
              <a:t>(MPG = c(42,40,38,28,32,30,18,20,22), Weight = c(1,1,1,2,2,2,3,3,3))</a:t>
            </a:r>
          </a:p>
          <a:p>
            <a:endParaRPr lang="en-US" sz="1050" dirty="0"/>
          </a:p>
          <a:p>
            <a:r>
              <a:rPr lang="en-US" sz="1050" dirty="0"/>
              <a:t># set the </a:t>
            </a:r>
            <a:r>
              <a:rPr lang="en-US" sz="1050" dirty="0" err="1"/>
              <a:t>yintercept</a:t>
            </a:r>
            <a:r>
              <a:rPr lang="en-US" sz="1050" dirty="0"/>
              <a:t> and slop so we can change later to see the effects on the SSE</a:t>
            </a:r>
          </a:p>
          <a:p>
            <a:r>
              <a:rPr lang="en-US" sz="1050" dirty="0" err="1"/>
              <a:t>yint</a:t>
            </a:r>
            <a:r>
              <a:rPr lang="en-US" sz="1050" dirty="0"/>
              <a:t> = 50</a:t>
            </a:r>
          </a:p>
          <a:p>
            <a:r>
              <a:rPr lang="en-US" sz="1050" dirty="0"/>
              <a:t>slope = -10</a:t>
            </a:r>
          </a:p>
          <a:p>
            <a:endParaRPr lang="en-US" sz="1050" dirty="0"/>
          </a:p>
          <a:p>
            <a:r>
              <a:rPr lang="en-US" sz="1050" dirty="0"/>
              <a:t>#Create the residual: observed - expected</a:t>
            </a:r>
          </a:p>
          <a:p>
            <a:r>
              <a:rPr lang="en-US" sz="1050" dirty="0"/>
              <a:t>residuals = </a:t>
            </a:r>
            <a:r>
              <a:rPr lang="en-US" sz="1050" dirty="0" err="1"/>
              <a:t>dfMPG$MPG</a:t>
            </a:r>
            <a:r>
              <a:rPr lang="en-US" sz="1050" dirty="0"/>
              <a:t> - (</a:t>
            </a:r>
            <a:r>
              <a:rPr lang="en-US" sz="1050" dirty="0" err="1"/>
              <a:t>yint+dfMPG$Weight</a:t>
            </a:r>
            <a:r>
              <a:rPr lang="en-US" sz="1050" dirty="0"/>
              <a:t>*slope)</a:t>
            </a:r>
          </a:p>
          <a:p>
            <a:endParaRPr lang="en-US" sz="1050" dirty="0"/>
          </a:p>
          <a:p>
            <a:r>
              <a:rPr lang="en-US" sz="1050" dirty="0"/>
              <a:t>#Look at sum of the residuals ( which is zero for the regression line)</a:t>
            </a:r>
          </a:p>
          <a:p>
            <a:r>
              <a:rPr lang="en-US" sz="1050" dirty="0"/>
              <a:t>sum(residuals)</a:t>
            </a:r>
          </a:p>
          <a:p>
            <a:r>
              <a:rPr lang="en-US" sz="1050" dirty="0"/>
              <a:t>#Look at the sum of the squared residuals which is the SSE or SSR</a:t>
            </a:r>
          </a:p>
          <a:p>
            <a:r>
              <a:rPr lang="en-US" sz="1050" dirty="0"/>
              <a:t>sum(residuals^2)</a:t>
            </a:r>
          </a:p>
          <a:p>
            <a:endParaRPr lang="en-US" sz="1050" dirty="0"/>
          </a:p>
          <a:p>
            <a:r>
              <a:rPr lang="en-US" sz="1050" dirty="0"/>
              <a:t>#MSE = SSE/</a:t>
            </a:r>
            <a:r>
              <a:rPr lang="en-US" sz="1050" dirty="0" err="1"/>
              <a:t>df</a:t>
            </a:r>
            <a:r>
              <a:rPr lang="en-US" sz="1050" dirty="0"/>
              <a:t>  where </a:t>
            </a:r>
            <a:r>
              <a:rPr lang="en-US" sz="1050" dirty="0" err="1"/>
              <a:t>df</a:t>
            </a:r>
            <a:r>
              <a:rPr lang="en-US" sz="1050" dirty="0"/>
              <a:t> = degrees of freedom = n-p = 9 – 2 = 7 (p = number of parameters = 2 (</a:t>
            </a:r>
            <a:r>
              <a:rPr lang="en-US" sz="1050" dirty="0" err="1"/>
              <a:t>yint</a:t>
            </a:r>
            <a:r>
              <a:rPr lang="en-US" sz="1050" dirty="0"/>
              <a:t> and slope))</a:t>
            </a:r>
          </a:p>
          <a:p>
            <a:r>
              <a:rPr lang="en-US" sz="1050" dirty="0"/>
              <a:t>MSE = sum(residuals^2) / 7</a:t>
            </a:r>
          </a:p>
          <a:p>
            <a:r>
              <a:rPr lang="en-US" sz="1050" dirty="0"/>
              <a:t>RMSE = sqrt(MSE)</a:t>
            </a:r>
          </a:p>
          <a:p>
            <a:endParaRPr lang="en-US" sz="1050" dirty="0"/>
          </a:p>
          <a:p>
            <a:r>
              <a:rPr lang="en-US" sz="1050" dirty="0"/>
              <a:t>#Flexible Plotting</a:t>
            </a:r>
          </a:p>
          <a:p>
            <a:r>
              <a:rPr lang="en-US" sz="1050" dirty="0" err="1"/>
              <a:t>startx</a:t>
            </a:r>
            <a:r>
              <a:rPr lang="en-US" sz="1050" dirty="0"/>
              <a:t> = 1</a:t>
            </a:r>
          </a:p>
          <a:p>
            <a:r>
              <a:rPr lang="en-US" sz="1050" dirty="0" err="1"/>
              <a:t>starty</a:t>
            </a:r>
            <a:r>
              <a:rPr lang="en-US" sz="1050" dirty="0"/>
              <a:t> = </a:t>
            </a:r>
            <a:r>
              <a:rPr lang="en-US" sz="1050" dirty="0" err="1"/>
              <a:t>yint</a:t>
            </a:r>
            <a:r>
              <a:rPr lang="en-US" sz="1050" dirty="0"/>
              <a:t> + slope * </a:t>
            </a:r>
            <a:r>
              <a:rPr lang="en-US" sz="1050" dirty="0" err="1"/>
              <a:t>startx</a:t>
            </a:r>
            <a:endParaRPr lang="en-US" sz="1050" dirty="0"/>
          </a:p>
          <a:p>
            <a:r>
              <a:rPr lang="en-US" sz="1050" dirty="0" err="1"/>
              <a:t>endx</a:t>
            </a:r>
            <a:r>
              <a:rPr lang="en-US" sz="1050" dirty="0"/>
              <a:t> = 3</a:t>
            </a:r>
          </a:p>
          <a:p>
            <a:r>
              <a:rPr lang="en-US" sz="1050" dirty="0" err="1"/>
              <a:t>endy</a:t>
            </a:r>
            <a:r>
              <a:rPr lang="en-US" sz="1050" dirty="0"/>
              <a:t> = </a:t>
            </a:r>
            <a:r>
              <a:rPr lang="en-US" sz="1050" dirty="0" err="1"/>
              <a:t>yint</a:t>
            </a:r>
            <a:r>
              <a:rPr lang="en-US" sz="1050" dirty="0"/>
              <a:t> + slope * </a:t>
            </a:r>
            <a:r>
              <a:rPr lang="en-US" sz="1050" dirty="0" err="1"/>
              <a:t>endx</a:t>
            </a:r>
            <a:endParaRPr lang="en-US" sz="1050" dirty="0"/>
          </a:p>
          <a:p>
            <a:endParaRPr lang="en-US" sz="1050" dirty="0"/>
          </a:p>
          <a:p>
            <a:r>
              <a:rPr lang="en-US" sz="1050" dirty="0" err="1"/>
              <a:t>dfMPG</a:t>
            </a:r>
            <a:r>
              <a:rPr lang="en-US" sz="1050" dirty="0"/>
              <a:t> %&gt;% </a:t>
            </a:r>
            <a:r>
              <a:rPr lang="en-US" sz="1050" dirty="0" err="1"/>
              <a:t>ggplot</a:t>
            </a:r>
            <a:r>
              <a:rPr lang="en-US" sz="1050" dirty="0"/>
              <a:t>(</a:t>
            </a:r>
            <a:r>
              <a:rPr lang="en-US" sz="1050" dirty="0" err="1"/>
              <a:t>aes</a:t>
            </a:r>
            <a:r>
              <a:rPr lang="en-US" sz="1050" dirty="0"/>
              <a:t>(</a:t>
            </a:r>
            <a:r>
              <a:rPr lang="en-US" sz="1050" dirty="0" err="1"/>
              <a:t>Weight,MPG</a:t>
            </a:r>
            <a:r>
              <a:rPr lang="en-US" sz="1050" dirty="0"/>
              <a:t>)) + </a:t>
            </a:r>
          </a:p>
          <a:p>
            <a:r>
              <a:rPr lang="en-US" sz="1050" dirty="0"/>
              <a:t>  </a:t>
            </a:r>
            <a:r>
              <a:rPr lang="en-US" sz="1050" dirty="0" err="1"/>
              <a:t>geom_point</a:t>
            </a:r>
            <a:r>
              <a:rPr lang="en-US" sz="1050" dirty="0"/>
              <a:t>() + </a:t>
            </a:r>
          </a:p>
          <a:p>
            <a:r>
              <a:rPr lang="en-US" sz="1050" dirty="0"/>
              <a:t>  </a:t>
            </a:r>
            <a:r>
              <a:rPr lang="en-US" sz="1050" dirty="0" err="1"/>
              <a:t>geom_segment</a:t>
            </a:r>
            <a:r>
              <a:rPr lang="en-US" sz="1050" dirty="0"/>
              <a:t>(</a:t>
            </a:r>
            <a:r>
              <a:rPr lang="en-US" sz="1050" dirty="0" err="1"/>
              <a:t>aes</a:t>
            </a:r>
            <a:r>
              <a:rPr lang="en-US" sz="1050" dirty="0"/>
              <a:t>(x = </a:t>
            </a:r>
            <a:r>
              <a:rPr lang="en-US" sz="1050" dirty="0" err="1"/>
              <a:t>startx</a:t>
            </a:r>
            <a:r>
              <a:rPr lang="en-US" sz="1050" dirty="0"/>
              <a:t>, y = </a:t>
            </a:r>
            <a:r>
              <a:rPr lang="en-US" sz="1050" dirty="0" err="1"/>
              <a:t>starty</a:t>
            </a:r>
            <a:r>
              <a:rPr lang="en-US" sz="1050" dirty="0"/>
              <a:t>, </a:t>
            </a:r>
            <a:r>
              <a:rPr lang="en-US" sz="1050" dirty="0" err="1"/>
              <a:t>xend</a:t>
            </a:r>
            <a:r>
              <a:rPr lang="en-US" sz="1050" dirty="0"/>
              <a:t> = </a:t>
            </a:r>
            <a:r>
              <a:rPr lang="en-US" sz="1050" dirty="0" err="1"/>
              <a:t>endx</a:t>
            </a:r>
            <a:r>
              <a:rPr lang="en-US" sz="1050" dirty="0"/>
              <a:t>, </a:t>
            </a:r>
            <a:r>
              <a:rPr lang="en-US" sz="1050" dirty="0" err="1"/>
              <a:t>yend</a:t>
            </a:r>
            <a:r>
              <a:rPr lang="en-US" sz="1050" dirty="0"/>
              <a:t> = </a:t>
            </a:r>
            <a:r>
              <a:rPr lang="en-US" sz="1050" dirty="0" err="1"/>
              <a:t>endy</a:t>
            </a:r>
            <a:r>
              <a:rPr lang="en-US" sz="1050" dirty="0"/>
              <a:t>)) +</a:t>
            </a:r>
          </a:p>
          <a:p>
            <a:r>
              <a:rPr lang="en-US" sz="1050" dirty="0"/>
              <a:t>  </a:t>
            </a:r>
            <a:r>
              <a:rPr lang="en-US" sz="1050" dirty="0" err="1"/>
              <a:t>xlim</a:t>
            </a:r>
            <a:r>
              <a:rPr lang="en-US" sz="1050" dirty="0"/>
              <a:t>(0,4)</a:t>
            </a:r>
          </a:p>
        </p:txBody>
      </p:sp>
    </p:spTree>
    <p:extLst>
      <p:ext uri="{BB962C8B-B14F-4D97-AF65-F5344CB8AC3E}">
        <p14:creationId xmlns:p14="http://schemas.microsoft.com/office/powerpoint/2010/main" val="16814880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99780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0318-ECC0-8A48-A220-8302DE83AAA6}"/>
              </a:ext>
            </a:extLst>
          </p:cNvPr>
          <p:cNvSpPr>
            <a:spLocks noGrp="1"/>
          </p:cNvSpPr>
          <p:nvPr>
            <p:ph type="title"/>
          </p:nvPr>
        </p:nvSpPr>
        <p:spPr/>
        <p:txBody>
          <a:bodyPr/>
          <a:lstStyle/>
          <a:p>
            <a:r>
              <a:rPr lang="en-US" dirty="0"/>
              <a:t>Concept Check</a:t>
            </a:r>
          </a:p>
        </p:txBody>
      </p:sp>
      <p:sp>
        <p:nvSpPr>
          <p:cNvPr id="3" name="TextBox 2">
            <a:extLst>
              <a:ext uri="{FF2B5EF4-FFF2-40B4-BE49-F238E27FC236}">
                <a16:creationId xmlns:a16="http://schemas.microsoft.com/office/drawing/2014/main" id="{AF9051AB-36CC-FC43-8D90-DF2B6D549E45}"/>
              </a:ext>
            </a:extLst>
          </p:cNvPr>
          <p:cNvSpPr txBox="1"/>
          <p:nvPr/>
        </p:nvSpPr>
        <p:spPr>
          <a:xfrm>
            <a:off x="457200" y="1752600"/>
            <a:ext cx="8229600" cy="646331"/>
          </a:xfrm>
          <a:prstGeom prst="rect">
            <a:avLst/>
          </a:prstGeom>
          <a:noFill/>
        </p:spPr>
        <p:txBody>
          <a:bodyPr wrap="square" rtlCol="0">
            <a:spAutoFit/>
          </a:bodyPr>
          <a:lstStyle/>
          <a:p>
            <a:r>
              <a:rPr lang="en-US" dirty="0"/>
              <a:t>easy </a:t>
            </a:r>
            <a:r>
              <a:rPr lang="en-US" dirty="0" err="1"/>
              <a:t>Mult</a:t>
            </a:r>
            <a:r>
              <a:rPr lang="en-US" dirty="0"/>
              <a:t> Choice or matching underlining the fact that the regression line is the least squares regression line.  </a:t>
            </a:r>
          </a:p>
        </p:txBody>
      </p:sp>
    </p:spTree>
    <p:extLst>
      <p:ext uri="{BB962C8B-B14F-4D97-AF65-F5344CB8AC3E}">
        <p14:creationId xmlns:p14="http://schemas.microsoft.com/office/powerpoint/2010/main" val="10436570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88786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229600" cy="900546"/>
          </a:xfrm>
        </p:spPr>
        <p:txBody>
          <a:bodyPr>
            <a:normAutofit/>
          </a:bodyPr>
          <a:lstStyle/>
          <a:p>
            <a:r>
              <a:rPr lang="en-US" sz="3900" dirty="0">
                <a:solidFill>
                  <a:srgbClr val="00B050"/>
                </a:solidFill>
              </a:rPr>
              <a:t>Lightboard</a:t>
            </a:r>
            <a:r>
              <a:rPr lang="en-US" sz="3900" dirty="0"/>
              <a:t> | Assumption 3 and 4</a:t>
            </a:r>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23708310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6BE19-7022-D441-A7B7-221E30671E58}"/>
              </a:ext>
            </a:extLst>
          </p:cNvPr>
          <p:cNvSpPr>
            <a:spLocks noGrp="1"/>
          </p:cNvSpPr>
          <p:nvPr>
            <p:ph type="title"/>
          </p:nvPr>
        </p:nvSpPr>
        <p:spPr/>
        <p:txBody>
          <a:bodyPr/>
          <a:lstStyle/>
          <a:p>
            <a:r>
              <a:rPr lang="en-US" dirty="0"/>
              <a:t>MSE and Assumption 3 and 4</a:t>
            </a:r>
          </a:p>
        </p:txBody>
      </p:sp>
      <p:sp>
        <p:nvSpPr>
          <p:cNvPr id="3" name="Content Placeholder 2">
            <a:extLst>
              <a:ext uri="{FF2B5EF4-FFF2-40B4-BE49-F238E27FC236}">
                <a16:creationId xmlns:a16="http://schemas.microsoft.com/office/drawing/2014/main" id="{7EA8053C-F878-E94D-B01C-E7C01009641A}"/>
              </a:ext>
            </a:extLst>
          </p:cNvPr>
          <p:cNvSpPr>
            <a:spLocks noGrp="1"/>
          </p:cNvSpPr>
          <p:nvPr>
            <p:ph idx="1"/>
          </p:nvPr>
        </p:nvSpPr>
        <p:spPr/>
        <p:txBody>
          <a:bodyPr/>
          <a:lstStyle/>
          <a:p>
            <a:pPr marL="0" indent="0">
              <a:buNone/>
            </a:pPr>
            <a:r>
              <a:rPr lang="en-US" sz="2000" dirty="0"/>
              <a:t>Redraw the MPG versus weight example but this time make the point that the assumption is homoscedasticity and show examples. </a:t>
            </a:r>
          </a:p>
          <a:p>
            <a:pPr marL="0" indent="0">
              <a:buNone/>
            </a:pPr>
            <a:endParaRPr lang="en-US" sz="2000" dirty="0"/>
          </a:p>
          <a:p>
            <a:pPr marL="0" indent="0">
              <a:buNone/>
            </a:pPr>
            <a:r>
              <a:rPr lang="en-US" sz="2000" dirty="0"/>
              <a:t>We need this assumption is order to use all the data to estimate the sigma for each normal distribution.  </a:t>
            </a:r>
          </a:p>
          <a:p>
            <a:pPr marL="0" indent="0">
              <a:buNone/>
            </a:pPr>
            <a:endParaRPr lang="en-US" sz="2000" dirty="0"/>
          </a:p>
          <a:p>
            <a:pPr marL="0" indent="0">
              <a:buNone/>
            </a:pPr>
            <a:r>
              <a:rPr lang="en-US" sz="2000" dirty="0"/>
              <a:t>This is the only way we can estimate the standard deviation when we have only one observation for a given x.   </a:t>
            </a:r>
          </a:p>
          <a:p>
            <a:pPr marL="0" indent="0">
              <a:buNone/>
            </a:pPr>
            <a:endParaRPr lang="en-US" sz="2000" dirty="0"/>
          </a:p>
          <a:p>
            <a:pPr marL="0" indent="0">
              <a:buNone/>
            </a:pPr>
            <a:r>
              <a:rPr lang="en-US" sz="2000" dirty="0"/>
              <a:t>Review all 4 assumptions as the end.  </a:t>
            </a:r>
          </a:p>
        </p:txBody>
      </p:sp>
    </p:spTree>
    <p:extLst>
      <p:ext uri="{BB962C8B-B14F-4D97-AF65-F5344CB8AC3E}">
        <p14:creationId xmlns:p14="http://schemas.microsoft.com/office/powerpoint/2010/main" val="10327733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4062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229600" cy="900546"/>
          </a:xfrm>
        </p:spPr>
        <p:txBody>
          <a:bodyPr>
            <a:normAutofit/>
          </a:bodyPr>
          <a:lstStyle/>
          <a:p>
            <a:r>
              <a:rPr lang="en-US" sz="3900" dirty="0">
                <a:solidFill>
                  <a:srgbClr val="00B050"/>
                </a:solidFill>
              </a:rPr>
              <a:t>Lightboard</a:t>
            </a:r>
            <a:r>
              <a:rPr lang="en-US" sz="3900" dirty="0"/>
              <a:t> | Parameter Estimation</a:t>
            </a:r>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2384677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0A47-9ADD-464E-B9D9-05634A005FA1}"/>
              </a:ext>
            </a:extLst>
          </p:cNvPr>
          <p:cNvSpPr>
            <a:spLocks noGrp="1"/>
          </p:cNvSpPr>
          <p:nvPr>
            <p:ph type="title"/>
          </p:nvPr>
        </p:nvSpPr>
        <p:spPr/>
        <p:txBody>
          <a:bodyPr/>
          <a:lstStyle/>
          <a:p>
            <a:r>
              <a:rPr lang="en-US" dirty="0"/>
              <a:t>First Two Assumptions</a:t>
            </a:r>
          </a:p>
        </p:txBody>
      </p:sp>
      <p:cxnSp>
        <p:nvCxnSpPr>
          <p:cNvPr id="5" name="Straight Connector 4">
            <a:extLst>
              <a:ext uri="{FF2B5EF4-FFF2-40B4-BE49-F238E27FC236}">
                <a16:creationId xmlns:a16="http://schemas.microsoft.com/office/drawing/2014/main" id="{7B617098-FBC4-754D-8A86-7CDEF6190ED9}"/>
              </a:ext>
            </a:extLst>
          </p:cNvPr>
          <p:cNvCxnSpPr/>
          <p:nvPr/>
        </p:nvCxnSpPr>
        <p:spPr>
          <a:xfrm>
            <a:off x="609601" y="2133600"/>
            <a:ext cx="0" cy="419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120536-2668-904E-931E-4110909F40A2}"/>
              </a:ext>
            </a:extLst>
          </p:cNvPr>
          <p:cNvCxnSpPr>
            <a:cxnSpLocks/>
          </p:cNvCxnSpPr>
          <p:nvPr/>
        </p:nvCxnSpPr>
        <p:spPr>
          <a:xfrm flipH="1">
            <a:off x="304801" y="6096000"/>
            <a:ext cx="6019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C4B3B5-AF50-AA43-BFCC-1AD3C84EADDF}"/>
              </a:ext>
            </a:extLst>
          </p:cNvPr>
          <p:cNvSpPr txBox="1"/>
          <p:nvPr/>
        </p:nvSpPr>
        <p:spPr>
          <a:xfrm>
            <a:off x="1981201" y="6248400"/>
            <a:ext cx="1981200" cy="381000"/>
          </a:xfrm>
          <a:prstGeom prst="rect">
            <a:avLst/>
          </a:prstGeom>
          <a:noFill/>
        </p:spPr>
        <p:txBody>
          <a:bodyPr wrap="square" rtlCol="0">
            <a:spAutoFit/>
          </a:bodyPr>
          <a:lstStyle/>
          <a:p>
            <a:pPr algn="ctr"/>
            <a:r>
              <a:rPr lang="en-US" dirty="0"/>
              <a:t>Weight</a:t>
            </a:r>
          </a:p>
        </p:txBody>
      </p:sp>
      <p:sp>
        <p:nvSpPr>
          <p:cNvPr id="9" name="TextBox 8">
            <a:extLst>
              <a:ext uri="{FF2B5EF4-FFF2-40B4-BE49-F238E27FC236}">
                <a16:creationId xmlns:a16="http://schemas.microsoft.com/office/drawing/2014/main" id="{DD408138-C471-6649-B22F-79AD12B6A390}"/>
              </a:ext>
            </a:extLst>
          </p:cNvPr>
          <p:cNvSpPr txBox="1"/>
          <p:nvPr/>
        </p:nvSpPr>
        <p:spPr>
          <a:xfrm rot="16200000">
            <a:off x="-647700" y="3695700"/>
            <a:ext cx="1981200" cy="381000"/>
          </a:xfrm>
          <a:prstGeom prst="rect">
            <a:avLst/>
          </a:prstGeom>
          <a:noFill/>
        </p:spPr>
        <p:txBody>
          <a:bodyPr wrap="square" rtlCol="0">
            <a:spAutoFit/>
          </a:bodyPr>
          <a:lstStyle/>
          <a:p>
            <a:pPr algn="ctr"/>
            <a:r>
              <a:rPr lang="en-US" dirty="0"/>
              <a:t>MPG</a:t>
            </a:r>
          </a:p>
        </p:txBody>
      </p:sp>
      <p:pic>
        <p:nvPicPr>
          <p:cNvPr id="10" name="Picture 9">
            <a:extLst>
              <a:ext uri="{FF2B5EF4-FFF2-40B4-BE49-F238E27FC236}">
                <a16:creationId xmlns:a16="http://schemas.microsoft.com/office/drawing/2014/main" id="{76F0BB9B-64D7-DF48-8AD4-54D5F2CF13A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1190052" y="2710046"/>
            <a:ext cx="2178213" cy="938677"/>
          </a:xfrm>
          <a:prstGeom prst="rect">
            <a:avLst/>
          </a:prstGeom>
        </p:spPr>
      </p:pic>
      <p:sp>
        <p:nvSpPr>
          <p:cNvPr id="12" name="Oval 11">
            <a:extLst>
              <a:ext uri="{FF2B5EF4-FFF2-40B4-BE49-F238E27FC236}">
                <a16:creationId xmlns:a16="http://schemas.microsoft.com/office/drawing/2014/main" id="{93B1EC63-43A5-0741-B3AF-31A6BA6C82CE}"/>
              </a:ext>
            </a:extLst>
          </p:cNvPr>
          <p:cNvSpPr/>
          <p:nvPr/>
        </p:nvSpPr>
        <p:spPr>
          <a:xfrm>
            <a:off x="1828800" y="3080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67C20D9-E30D-3747-B6CB-22A3A4FB9A39}"/>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2933219" y="3441938"/>
            <a:ext cx="2178213" cy="938677"/>
          </a:xfrm>
          <a:prstGeom prst="rect">
            <a:avLst/>
          </a:prstGeom>
        </p:spPr>
      </p:pic>
      <p:sp>
        <p:nvSpPr>
          <p:cNvPr id="14" name="Oval 13">
            <a:extLst>
              <a:ext uri="{FF2B5EF4-FFF2-40B4-BE49-F238E27FC236}">
                <a16:creationId xmlns:a16="http://schemas.microsoft.com/office/drawing/2014/main" id="{19FAC40A-2429-2248-8084-9A8CA00B7B8D}"/>
              </a:ext>
            </a:extLst>
          </p:cNvPr>
          <p:cNvSpPr/>
          <p:nvPr/>
        </p:nvSpPr>
        <p:spPr>
          <a:xfrm>
            <a:off x="3571967" y="38127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6235207-F9B4-E04D-A5FA-5B05661A1F05}"/>
              </a:ext>
            </a:extLst>
          </p:cNvPr>
          <p:cNvCxnSpPr/>
          <p:nvPr/>
        </p:nvCxnSpPr>
        <p:spPr>
          <a:xfrm>
            <a:off x="838201" y="2699878"/>
            <a:ext cx="5257799" cy="228600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F8BDC16-1A47-B94F-A835-3F4317869A5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4740972" y="4232755"/>
            <a:ext cx="2178213" cy="938677"/>
          </a:xfrm>
          <a:prstGeom prst="rect">
            <a:avLst/>
          </a:prstGeom>
        </p:spPr>
      </p:pic>
      <p:sp>
        <p:nvSpPr>
          <p:cNvPr id="18" name="Oval 17">
            <a:extLst>
              <a:ext uri="{FF2B5EF4-FFF2-40B4-BE49-F238E27FC236}">
                <a16:creationId xmlns:a16="http://schemas.microsoft.com/office/drawing/2014/main" id="{4762DFD3-7904-B44E-82B5-4E9CA73C80F9}"/>
              </a:ext>
            </a:extLst>
          </p:cNvPr>
          <p:cNvSpPr/>
          <p:nvPr/>
        </p:nvSpPr>
        <p:spPr>
          <a:xfrm>
            <a:off x="1871371" y="3123083"/>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9" name="Oval 18">
            <a:extLst>
              <a:ext uri="{FF2B5EF4-FFF2-40B4-BE49-F238E27FC236}">
                <a16:creationId xmlns:a16="http://schemas.microsoft.com/office/drawing/2014/main" id="{FEB1ABBE-81FB-3A41-A30E-E522DEED26F4}"/>
              </a:ext>
            </a:extLst>
          </p:cNvPr>
          <p:cNvSpPr/>
          <p:nvPr/>
        </p:nvSpPr>
        <p:spPr>
          <a:xfrm>
            <a:off x="2946618" y="167575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0B7CC2-1BD1-AF4F-8CCF-F5AA1120A5CC}"/>
                  </a:ext>
                </a:extLst>
              </p:cNvPr>
              <p:cNvSpPr txBox="1"/>
              <p:nvPr/>
            </p:nvSpPr>
            <p:spPr>
              <a:xfrm>
                <a:off x="3403818" y="1566687"/>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𝑃𝑜𝑝𝑢𝑙𝑎𝑡𝑖𝑜𝑛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𝑀𝑒𝑎𝑛</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A40B7CC2-1BD1-AF4F-8CCF-F5AA1120A5CC}"/>
                  </a:ext>
                </a:extLst>
              </p:cNvPr>
              <p:cNvSpPr txBox="1">
                <a:spLocks noRot="1" noChangeAspect="1" noMove="1" noResize="1" noEditPoints="1" noAdjustHandles="1" noChangeArrowheads="1" noChangeShapeType="1" noTextEdit="1"/>
              </p:cNvSpPr>
              <p:nvPr/>
            </p:nvSpPr>
            <p:spPr>
              <a:xfrm>
                <a:off x="3403818" y="1566687"/>
                <a:ext cx="2667000" cy="380999"/>
              </a:xfrm>
              <a:prstGeom prst="rect">
                <a:avLst/>
              </a:prstGeom>
              <a:blipFill>
                <a:blip r:embed="rId3"/>
                <a:stretch>
                  <a:fillRect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C9AE566-DA5D-6E4F-B7A3-C16CBCB2F712}"/>
                  </a:ext>
                </a:extLst>
              </p:cNvPr>
              <p:cNvSpPr txBox="1"/>
              <p:nvPr/>
            </p:nvSpPr>
            <p:spPr>
              <a:xfrm>
                <a:off x="3403818" y="1926252"/>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𝑂𝑏𝑠𝑒𝑟𝑣𝑎𝑡𝑖𝑜𝑛</m:t>
                      </m:r>
                    </m:oMath>
                  </m:oMathPara>
                </a14:m>
                <a:endParaRPr lang="en-US" dirty="0"/>
              </a:p>
            </p:txBody>
          </p:sp>
        </mc:Choice>
        <mc:Fallback xmlns="">
          <p:sp>
            <p:nvSpPr>
              <p:cNvPr id="21" name="TextBox 20">
                <a:extLst>
                  <a:ext uri="{FF2B5EF4-FFF2-40B4-BE49-F238E27FC236}">
                    <a16:creationId xmlns:a16="http://schemas.microsoft.com/office/drawing/2014/main" id="{5C9AE566-DA5D-6E4F-B7A3-C16CBCB2F712}"/>
                  </a:ext>
                </a:extLst>
              </p:cNvPr>
              <p:cNvSpPr txBox="1">
                <a:spLocks noRot="1" noChangeAspect="1" noMove="1" noResize="1" noEditPoints="1" noAdjustHandles="1" noChangeArrowheads="1" noChangeShapeType="1" noTextEdit="1"/>
              </p:cNvSpPr>
              <p:nvPr/>
            </p:nvSpPr>
            <p:spPr>
              <a:xfrm>
                <a:off x="3403818" y="1926252"/>
                <a:ext cx="2667000" cy="380999"/>
              </a:xfrm>
              <a:prstGeom prst="rect">
                <a:avLst/>
              </a:prstGeom>
              <a:blipFill>
                <a:blip r:embed="rId4"/>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4482E635-0A2D-BF43-8015-1362E945FD12}"/>
              </a:ext>
            </a:extLst>
          </p:cNvPr>
          <p:cNvSpPr/>
          <p:nvPr/>
        </p:nvSpPr>
        <p:spPr>
          <a:xfrm>
            <a:off x="5334000" y="4604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F6D3C9C-4CC0-AE40-A304-FF8D18388B7C}"/>
              </a:ext>
            </a:extLst>
          </p:cNvPr>
          <p:cNvSpPr/>
          <p:nvPr/>
        </p:nvSpPr>
        <p:spPr>
          <a:xfrm>
            <a:off x="2743200" y="1566687"/>
            <a:ext cx="3124201" cy="766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A18A92E-D0D4-3143-875A-BE697DD87616}"/>
              </a:ext>
            </a:extLst>
          </p:cNvPr>
          <p:cNvSpPr/>
          <p:nvPr/>
        </p:nvSpPr>
        <p:spPr>
          <a:xfrm>
            <a:off x="1868964" y="35156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7" name="Oval 26">
            <a:extLst>
              <a:ext uri="{FF2B5EF4-FFF2-40B4-BE49-F238E27FC236}">
                <a16:creationId xmlns:a16="http://schemas.microsoft.com/office/drawing/2014/main" id="{88321EAB-3709-4B43-98E2-731CC863996F}"/>
              </a:ext>
            </a:extLst>
          </p:cNvPr>
          <p:cNvSpPr/>
          <p:nvPr/>
        </p:nvSpPr>
        <p:spPr>
          <a:xfrm>
            <a:off x="1859796" y="27237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8" name="Oval 27">
            <a:extLst>
              <a:ext uri="{FF2B5EF4-FFF2-40B4-BE49-F238E27FC236}">
                <a16:creationId xmlns:a16="http://schemas.microsoft.com/office/drawing/2014/main" id="{AA8CEECD-6AEE-4A4B-B25B-A9E5F2846D07}"/>
              </a:ext>
            </a:extLst>
          </p:cNvPr>
          <p:cNvSpPr/>
          <p:nvPr/>
        </p:nvSpPr>
        <p:spPr>
          <a:xfrm>
            <a:off x="3609763" y="38563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9" name="Oval 28">
            <a:extLst>
              <a:ext uri="{FF2B5EF4-FFF2-40B4-BE49-F238E27FC236}">
                <a16:creationId xmlns:a16="http://schemas.microsoft.com/office/drawing/2014/main" id="{A2FA620D-0D72-5246-A457-401A3A7CF78C}"/>
              </a:ext>
            </a:extLst>
          </p:cNvPr>
          <p:cNvSpPr/>
          <p:nvPr/>
        </p:nvSpPr>
        <p:spPr>
          <a:xfrm>
            <a:off x="3610183" y="422572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0" name="Oval 29">
            <a:extLst>
              <a:ext uri="{FF2B5EF4-FFF2-40B4-BE49-F238E27FC236}">
                <a16:creationId xmlns:a16="http://schemas.microsoft.com/office/drawing/2014/main" id="{D4BB1A16-F8F1-1848-A4E7-CBD200DC26EF}"/>
              </a:ext>
            </a:extLst>
          </p:cNvPr>
          <p:cNvSpPr/>
          <p:nvPr/>
        </p:nvSpPr>
        <p:spPr>
          <a:xfrm>
            <a:off x="3605840" y="343553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1" name="Oval 30">
            <a:extLst>
              <a:ext uri="{FF2B5EF4-FFF2-40B4-BE49-F238E27FC236}">
                <a16:creationId xmlns:a16="http://schemas.microsoft.com/office/drawing/2014/main" id="{458BD364-4FDF-1B44-8F16-5E06C614A73C}"/>
              </a:ext>
            </a:extLst>
          </p:cNvPr>
          <p:cNvSpPr/>
          <p:nvPr/>
        </p:nvSpPr>
        <p:spPr>
          <a:xfrm>
            <a:off x="5374164" y="464627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2" name="Oval 31">
            <a:extLst>
              <a:ext uri="{FF2B5EF4-FFF2-40B4-BE49-F238E27FC236}">
                <a16:creationId xmlns:a16="http://schemas.microsoft.com/office/drawing/2014/main" id="{19A9F5E3-9C84-C147-A640-BE01ED56FA75}"/>
              </a:ext>
            </a:extLst>
          </p:cNvPr>
          <p:cNvSpPr/>
          <p:nvPr/>
        </p:nvSpPr>
        <p:spPr>
          <a:xfrm>
            <a:off x="5379409" y="505144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3" name="Oval 32">
            <a:extLst>
              <a:ext uri="{FF2B5EF4-FFF2-40B4-BE49-F238E27FC236}">
                <a16:creationId xmlns:a16="http://schemas.microsoft.com/office/drawing/2014/main" id="{9FEEA9A5-ADE4-274A-B7AF-8E96C5C1D1BB}"/>
              </a:ext>
            </a:extLst>
          </p:cNvPr>
          <p:cNvSpPr/>
          <p:nvPr/>
        </p:nvSpPr>
        <p:spPr>
          <a:xfrm>
            <a:off x="5370241" y="426045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6" name="Oval 35">
            <a:extLst>
              <a:ext uri="{FF2B5EF4-FFF2-40B4-BE49-F238E27FC236}">
                <a16:creationId xmlns:a16="http://schemas.microsoft.com/office/drawing/2014/main" id="{2D596B3C-810C-0F4B-B5D4-B981BACEE687}"/>
              </a:ext>
            </a:extLst>
          </p:cNvPr>
          <p:cNvSpPr/>
          <p:nvPr/>
        </p:nvSpPr>
        <p:spPr>
          <a:xfrm>
            <a:off x="2987298" y="20574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410470B-BD8B-4D40-8930-C0B499E3A718}"/>
                  </a:ext>
                </a:extLst>
              </p:cNvPr>
              <p:cNvSpPr txBox="1"/>
              <p:nvPr/>
            </p:nvSpPr>
            <p:spPr>
              <a:xfrm>
                <a:off x="783854" y="5225608"/>
                <a:ext cx="28636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=50−10</m:t>
                      </m:r>
                      <m:r>
                        <a:rPr lang="en-US" b="0" i="1" smtClean="0">
                          <a:latin typeface="Cambria Math" panose="02040503050406030204" pitchFamily="18" charset="0"/>
                        </a:rPr>
                        <m:t>𝑊𝑒𝑖𝑔h𝑡</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3" name="TextBox 2">
                <a:extLst>
                  <a:ext uri="{FF2B5EF4-FFF2-40B4-BE49-F238E27FC236}">
                    <a16:creationId xmlns:a16="http://schemas.microsoft.com/office/drawing/2014/main" id="{F410470B-BD8B-4D40-8930-C0B499E3A718}"/>
                  </a:ext>
                </a:extLst>
              </p:cNvPr>
              <p:cNvSpPr txBox="1">
                <a:spLocks noRot="1" noChangeAspect="1" noMove="1" noResize="1" noEditPoints="1" noAdjustHandles="1" noChangeArrowheads="1" noChangeShapeType="1" noTextEdit="1"/>
              </p:cNvSpPr>
              <p:nvPr/>
            </p:nvSpPr>
            <p:spPr>
              <a:xfrm>
                <a:off x="783854" y="5225608"/>
                <a:ext cx="2863604" cy="276999"/>
              </a:xfrm>
              <a:prstGeom prst="rect">
                <a:avLst/>
              </a:prstGeom>
              <a:blipFill>
                <a:blip r:embed="rId5"/>
                <a:stretch>
                  <a:fillRect l="-885" b="-39130"/>
                </a:stretch>
              </a:blipFill>
            </p:spPr>
            <p:txBody>
              <a:bodyPr/>
              <a:lstStyle/>
              <a:p>
                <a:r>
                  <a:rPr lang="en-US">
                    <a:noFill/>
                  </a:rPr>
                  <a:t> </a:t>
                </a:r>
              </a:p>
            </p:txBody>
          </p:sp>
        </mc:Fallback>
      </mc:AlternateContent>
    </p:spTree>
    <p:extLst>
      <p:ext uri="{BB962C8B-B14F-4D97-AF65-F5344CB8AC3E}">
        <p14:creationId xmlns:p14="http://schemas.microsoft.com/office/powerpoint/2010/main" val="425800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4" grpId="0" animBg="1"/>
      <p:bldP spid="14" grpId="1" animBg="1"/>
      <p:bldP spid="22" grpId="0" animBg="1"/>
      <p:bldP spid="22" grpId="1" animBg="1"/>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05239-9A5D-2448-A48B-B21CA3BB2533}"/>
              </a:ext>
            </a:extLst>
          </p:cNvPr>
          <p:cNvSpPr>
            <a:spLocks noGrp="1"/>
          </p:cNvSpPr>
          <p:nvPr>
            <p:ph type="title"/>
          </p:nvPr>
        </p:nvSpPr>
        <p:spPr/>
        <p:txBody>
          <a:bodyPr>
            <a:noAutofit/>
          </a:bodyPr>
          <a:lstStyle/>
          <a:p>
            <a:r>
              <a:rPr lang="en-US" sz="3200" dirty="0"/>
              <a:t>Parameter Estimation </a:t>
            </a:r>
            <a:br>
              <a:rPr lang="en-US" sz="3200" dirty="0"/>
            </a:br>
            <a:r>
              <a:rPr lang="en-US" sz="3200" dirty="0"/>
              <a:t>(Two Lightboards?)</a:t>
            </a:r>
          </a:p>
        </p:txBody>
      </p:sp>
      <p:sp>
        <p:nvSpPr>
          <p:cNvPr id="3" name="Content Placeholder 2">
            <a:extLst>
              <a:ext uri="{FF2B5EF4-FFF2-40B4-BE49-F238E27FC236}">
                <a16:creationId xmlns:a16="http://schemas.microsoft.com/office/drawing/2014/main" id="{522FA21E-F34C-6E42-8A5C-FD078DE7493B}"/>
              </a:ext>
            </a:extLst>
          </p:cNvPr>
          <p:cNvSpPr>
            <a:spLocks noGrp="1"/>
          </p:cNvSpPr>
          <p:nvPr>
            <p:ph idx="1"/>
          </p:nvPr>
        </p:nvSpPr>
        <p:spPr/>
        <p:txBody>
          <a:bodyPr/>
          <a:lstStyle/>
          <a:p>
            <a:pPr marL="0" indent="0">
              <a:buNone/>
            </a:pPr>
            <a:r>
              <a:rPr lang="en-US" dirty="0"/>
              <a:t>Show the calculus behind estimating the intercept and the slope.  </a:t>
            </a:r>
          </a:p>
          <a:p>
            <a:pPr marL="0" indent="0">
              <a:buNone/>
            </a:pPr>
            <a:r>
              <a:rPr lang="en-US" dirty="0"/>
              <a:t>Show an example using the toy MPG versus Weight data set.  </a:t>
            </a:r>
          </a:p>
          <a:p>
            <a:pPr marL="0" indent="0">
              <a:buNone/>
            </a:pPr>
            <a:r>
              <a:rPr lang="en-US" dirty="0"/>
              <a:t>Mention the distribution of the sample intercept and slope and show the calculation of the t-statistic.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2E24521-5245-F64B-9CCE-2FB3488B8A3C}"/>
                  </a:ext>
                </a:extLst>
              </p:cNvPr>
              <p:cNvSpPr txBox="1"/>
              <p:nvPr/>
            </p:nvSpPr>
            <p:spPr>
              <a:xfrm>
                <a:off x="457200" y="7315200"/>
                <a:ext cx="1253741" cy="6434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 </m:t>
                      </m:r>
                      <m:f>
                        <m:fPr>
                          <m:ctrlPr>
                            <a:rPr lang="en-US" b="0" i="1" smtClean="0">
                              <a:latin typeface="Cambria Math" panose="02040503050406030204" pitchFamily="18" charset="0"/>
                            </a:rPr>
                          </m:ctrlPr>
                        </m:fPr>
                        <m:num>
                          <m:acc>
                            <m:accPr>
                              <m:chr m:val="̂"/>
                              <m:ctrlPr>
                                <a:rPr lang="en-US" b="0"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num>
                        <m:den>
                          <m:r>
                            <a:rPr lang="en-US" b="0" i="1" smtClean="0">
                              <a:latin typeface="Cambria Math" panose="02040503050406030204" pitchFamily="18" charset="0"/>
                            </a:rPr>
                            <m:t>𝑆𝐸</m:t>
                          </m:r>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e>
                          </m:acc>
                          <m:r>
                            <a:rPr lang="en-US" b="0" i="1" smtClean="0">
                              <a:latin typeface="Cambria Math" panose="02040503050406030204" pitchFamily="18" charset="0"/>
                            </a:rPr>
                            <m:t>)</m:t>
                          </m:r>
                        </m:den>
                      </m:f>
                    </m:oMath>
                  </m:oMathPara>
                </a14:m>
                <a:endParaRPr lang="en-US" dirty="0"/>
              </a:p>
            </p:txBody>
          </p:sp>
        </mc:Choice>
        <mc:Fallback xmlns="">
          <p:sp>
            <p:nvSpPr>
              <p:cNvPr id="4" name="TextBox 3">
                <a:extLst>
                  <a:ext uri="{FF2B5EF4-FFF2-40B4-BE49-F238E27FC236}">
                    <a16:creationId xmlns:a16="http://schemas.microsoft.com/office/drawing/2014/main" id="{D2E24521-5245-F64B-9CCE-2FB3488B8A3C}"/>
                  </a:ext>
                </a:extLst>
              </p:cNvPr>
              <p:cNvSpPr txBox="1">
                <a:spLocks noRot="1" noChangeAspect="1" noMove="1" noResize="1" noEditPoints="1" noAdjustHandles="1" noChangeArrowheads="1" noChangeShapeType="1" noTextEdit="1"/>
              </p:cNvSpPr>
              <p:nvPr/>
            </p:nvSpPr>
            <p:spPr>
              <a:xfrm>
                <a:off x="457200" y="7315200"/>
                <a:ext cx="1253741" cy="643446"/>
              </a:xfrm>
              <a:prstGeom prst="rect">
                <a:avLst/>
              </a:prstGeom>
              <a:blipFill>
                <a:blip r:embed="rId2"/>
                <a:stretch>
                  <a:fillRect l="-3030" t="-9804" r="-3030" b="-137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84B7BB8-2839-0747-AB91-AF47B8DBFE97}"/>
                  </a:ext>
                </a:extLst>
              </p:cNvPr>
              <p:cNvSpPr txBox="1"/>
              <p:nvPr/>
            </p:nvSpPr>
            <p:spPr>
              <a:xfrm>
                <a:off x="2738229" y="7315200"/>
                <a:ext cx="3667542" cy="13723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𝑆𝐸</m:t>
                      </m:r>
                      <m:r>
                        <a:rPr lang="en-US"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e>
                      </m:acc>
                      <m:r>
                        <a:rPr lang="en-US" i="1">
                          <a:latin typeface="Cambria Math" panose="02040503050406030204" pitchFamily="18" charset="0"/>
                        </a:rPr>
                        <m:t>) = </m:t>
                      </m:r>
                      <m:r>
                        <a:rPr lang="en-US" i="1" smtClean="0">
                          <a:latin typeface="Cambria Math" panose="02040503050406030204" pitchFamily="18" charset="0"/>
                          <a:ea typeface="Cambria Math" panose="02040503050406030204" pitchFamily="18" charset="0"/>
                        </a:rPr>
                        <m:t>𝜎</m:t>
                      </m:r>
                      <m:rad>
                        <m:radPr>
                          <m:degHide m:val="on"/>
                          <m:ctrlPr>
                            <a:rPr lang="en-US" i="1" smtClean="0">
                              <a:latin typeface="Cambria Math" panose="02040503050406030204" pitchFamily="18" charset="0"/>
                              <a:ea typeface="Cambria Math" panose="02040503050406030204" pitchFamily="18" charset="0"/>
                            </a:rPr>
                          </m:ctrlPr>
                        </m:radPr>
                        <m:deg/>
                        <m:e>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𝑛</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𝑋</m:t>
                                      </m:r>
                                    </m:e>
                                  </m:acc>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𝑥</m:t>
                                  </m:r>
                                </m:sub>
                                <m:sup>
                                  <m:r>
                                    <a:rPr lang="en-US" b="0" i="1" smtClean="0">
                                      <a:latin typeface="Cambria Math" panose="02040503050406030204" pitchFamily="18" charset="0"/>
                                      <a:ea typeface="Cambria Math" panose="02040503050406030204" pitchFamily="18" charset="0"/>
                                    </a:rPr>
                                    <m:t>2</m:t>
                                  </m:r>
                                </m:sup>
                              </m:sSubSup>
                            </m:den>
                          </m:f>
                        </m:e>
                      </m:rad>
                    </m:oMath>
                  </m:oMathPara>
                </a14:m>
                <a:endParaRPr lang="en-US" dirty="0"/>
              </a:p>
              <a:p>
                <a:r>
                  <a:rPr lang="en-US" dirty="0"/>
                  <a:t>where </a:t>
                </a:r>
                <a14:m>
                  <m:oMath xmlns:m="http://schemas.openxmlformats.org/officeDocument/2006/math">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𝑥</m:t>
                        </m:r>
                      </m:sub>
                      <m:sup>
                        <m:r>
                          <a:rPr lang="en-US" i="1">
                            <a:latin typeface="Cambria Math" panose="02040503050406030204" pitchFamily="18" charset="0"/>
                            <a:ea typeface="Cambria Math" panose="02040503050406030204" pitchFamily="18" charset="0"/>
                          </a:rPr>
                          <m:t>2</m:t>
                        </m:r>
                      </m:sup>
                    </m:sSubSup>
                  </m:oMath>
                </a14:m>
                <a:r>
                  <a:rPr lang="en-US" dirty="0"/>
                  <a:t> is the sample</a:t>
                </a:r>
              </a:p>
              <a:p>
                <a:r>
                  <a:rPr lang="en-US" dirty="0"/>
                  <a:t> variance of the X’s)</a:t>
                </a:r>
              </a:p>
            </p:txBody>
          </p:sp>
        </mc:Choice>
        <mc:Fallback xmlns="">
          <p:sp>
            <p:nvSpPr>
              <p:cNvPr id="6" name="TextBox 5">
                <a:extLst>
                  <a:ext uri="{FF2B5EF4-FFF2-40B4-BE49-F238E27FC236}">
                    <a16:creationId xmlns:a16="http://schemas.microsoft.com/office/drawing/2014/main" id="{184B7BB8-2839-0747-AB91-AF47B8DBFE97}"/>
                  </a:ext>
                </a:extLst>
              </p:cNvPr>
              <p:cNvSpPr txBox="1">
                <a:spLocks noRot="1" noChangeAspect="1" noMove="1" noResize="1" noEditPoints="1" noAdjustHandles="1" noChangeArrowheads="1" noChangeShapeType="1" noTextEdit="1"/>
              </p:cNvSpPr>
              <p:nvPr/>
            </p:nvSpPr>
            <p:spPr>
              <a:xfrm>
                <a:off x="2738229" y="7315200"/>
                <a:ext cx="3667542" cy="1372363"/>
              </a:xfrm>
              <a:prstGeom prst="rect">
                <a:avLst/>
              </a:prstGeom>
              <a:blipFill>
                <a:blip r:embed="rId3"/>
                <a:stretch>
                  <a:fillRect l="-4167" b="-92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CD4E009-79A8-C340-9514-E16FFD9022F7}"/>
                  </a:ext>
                </a:extLst>
              </p:cNvPr>
              <p:cNvSpPr txBox="1"/>
              <p:nvPr/>
            </p:nvSpPr>
            <p:spPr>
              <a:xfrm>
                <a:off x="6477000" y="7315200"/>
                <a:ext cx="2502288" cy="16493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𝑆𝐸</m:t>
                      </m:r>
                      <m:r>
                        <a:rPr lang="en-US"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e>
                      </m:acc>
                      <m:r>
                        <a:rPr lang="en-US" i="1">
                          <a:latin typeface="Cambria Math" panose="02040503050406030204" pitchFamily="18" charset="0"/>
                        </a:rPr>
                        <m:t>) = </m:t>
                      </m:r>
                      <m:r>
                        <a:rPr lang="en-US" i="1" smtClean="0">
                          <a:latin typeface="Cambria Math" panose="02040503050406030204" pitchFamily="18" charset="0"/>
                          <a:ea typeface="Cambria Math" panose="02040503050406030204" pitchFamily="18" charset="0"/>
                        </a:rPr>
                        <m:t>𝜎</m:t>
                      </m:r>
                      <m:rad>
                        <m:radPr>
                          <m:degHide m:val="on"/>
                          <m:ctrlPr>
                            <a:rPr lang="en-US" i="1" smtClean="0">
                              <a:latin typeface="Cambria Math" panose="02040503050406030204" pitchFamily="18" charset="0"/>
                              <a:ea typeface="Cambria Math" panose="02040503050406030204" pitchFamily="18" charset="0"/>
                            </a:rPr>
                          </m:ctrlPr>
                        </m:radPr>
                        <m:deg/>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𝑥</m:t>
                                  </m:r>
                                </m:sub>
                                <m:sup>
                                  <m:r>
                                    <a:rPr lang="en-US" b="0" i="1" smtClean="0">
                                      <a:latin typeface="Cambria Math" panose="02040503050406030204" pitchFamily="18" charset="0"/>
                                      <a:ea typeface="Cambria Math" panose="02040503050406030204" pitchFamily="18" charset="0"/>
                                    </a:rPr>
                                    <m:t>2</m:t>
                                  </m:r>
                                </m:sup>
                              </m:sSubSup>
                            </m:den>
                          </m:f>
                        </m:e>
                      </m:rad>
                    </m:oMath>
                  </m:oMathPara>
                </a14:m>
                <a:endParaRPr lang="en-US" dirty="0"/>
              </a:p>
              <a:p>
                <a:r>
                  <a:rPr lang="en-US" dirty="0"/>
                  <a:t>where </a:t>
                </a:r>
                <a14:m>
                  <m:oMath xmlns:m="http://schemas.openxmlformats.org/officeDocument/2006/math">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𝑥</m:t>
                        </m:r>
                      </m:sub>
                      <m:sup>
                        <m:r>
                          <a:rPr lang="en-US" i="1">
                            <a:latin typeface="Cambria Math" panose="02040503050406030204" pitchFamily="18" charset="0"/>
                            <a:ea typeface="Cambria Math" panose="02040503050406030204" pitchFamily="18" charset="0"/>
                          </a:rPr>
                          <m:t>2</m:t>
                        </m:r>
                      </m:sup>
                    </m:sSubSup>
                  </m:oMath>
                </a14:m>
                <a:r>
                  <a:rPr lang="en-US" dirty="0"/>
                  <a:t> is the sample</a:t>
                </a:r>
              </a:p>
              <a:p>
                <a:r>
                  <a:rPr lang="en-US" dirty="0"/>
                  <a:t> variance of the X’s)</a:t>
                </a:r>
              </a:p>
              <a:p>
                <a:endParaRPr lang="en-US" dirty="0"/>
              </a:p>
            </p:txBody>
          </p:sp>
        </mc:Choice>
        <mc:Fallback xmlns="">
          <p:sp>
            <p:nvSpPr>
              <p:cNvPr id="7" name="TextBox 6">
                <a:extLst>
                  <a:ext uri="{FF2B5EF4-FFF2-40B4-BE49-F238E27FC236}">
                    <a16:creationId xmlns:a16="http://schemas.microsoft.com/office/drawing/2014/main" id="{BCD4E009-79A8-C340-9514-E16FFD9022F7}"/>
                  </a:ext>
                </a:extLst>
              </p:cNvPr>
              <p:cNvSpPr txBox="1">
                <a:spLocks noRot="1" noChangeAspect="1" noMove="1" noResize="1" noEditPoints="1" noAdjustHandles="1" noChangeArrowheads="1" noChangeShapeType="1" noTextEdit="1"/>
              </p:cNvSpPr>
              <p:nvPr/>
            </p:nvSpPr>
            <p:spPr>
              <a:xfrm>
                <a:off x="6477000" y="7315200"/>
                <a:ext cx="2502288" cy="1649362"/>
              </a:xfrm>
              <a:prstGeom prst="rect">
                <a:avLst/>
              </a:prstGeom>
              <a:blipFill>
                <a:blip r:embed="rId4"/>
                <a:stretch>
                  <a:fillRect l="-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D181ECA-7D19-E447-94F7-DCCA764E1293}"/>
                  </a:ext>
                </a:extLst>
              </p:cNvPr>
              <p:cNvSpPr txBox="1"/>
              <p:nvPr/>
            </p:nvSpPr>
            <p:spPr>
              <a:xfrm>
                <a:off x="457200" y="8127654"/>
                <a:ext cx="1271117" cy="6434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 </m:t>
                      </m:r>
                      <m:f>
                        <m:fPr>
                          <m:ctrlPr>
                            <a:rPr lang="en-US" b="0" i="1" smtClean="0">
                              <a:latin typeface="Cambria Math" panose="02040503050406030204" pitchFamily="18" charset="0"/>
                            </a:rPr>
                          </m:ctrlPr>
                        </m:fPr>
                        <m:num>
                          <m:acc>
                            <m:accPr>
                              <m:chr m:val="̂"/>
                              <m:ctrlPr>
                                <a:rPr lang="en-US" b="0"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num>
                        <m:den>
                          <m:r>
                            <a:rPr lang="en-US" b="0" i="1" smtClean="0">
                              <a:latin typeface="Cambria Math" panose="02040503050406030204" pitchFamily="18" charset="0"/>
                            </a:rPr>
                            <m:t>𝑆𝐸</m:t>
                          </m:r>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e>
                          </m:acc>
                          <m:r>
                            <a:rPr lang="en-US" b="0" i="1" smtClean="0">
                              <a:latin typeface="Cambria Math" panose="02040503050406030204" pitchFamily="18" charset="0"/>
                            </a:rPr>
                            <m:t>)</m:t>
                          </m:r>
                        </m:den>
                      </m:f>
                    </m:oMath>
                  </m:oMathPara>
                </a14:m>
                <a:endParaRPr lang="en-US" dirty="0"/>
              </a:p>
            </p:txBody>
          </p:sp>
        </mc:Choice>
        <mc:Fallback xmlns="">
          <p:sp>
            <p:nvSpPr>
              <p:cNvPr id="8" name="TextBox 7">
                <a:extLst>
                  <a:ext uri="{FF2B5EF4-FFF2-40B4-BE49-F238E27FC236}">
                    <a16:creationId xmlns:a16="http://schemas.microsoft.com/office/drawing/2014/main" id="{BD181ECA-7D19-E447-94F7-DCCA764E1293}"/>
                  </a:ext>
                </a:extLst>
              </p:cNvPr>
              <p:cNvSpPr txBox="1">
                <a:spLocks noRot="1" noChangeAspect="1" noMove="1" noResize="1" noEditPoints="1" noAdjustHandles="1" noChangeArrowheads="1" noChangeShapeType="1" noTextEdit="1"/>
              </p:cNvSpPr>
              <p:nvPr/>
            </p:nvSpPr>
            <p:spPr>
              <a:xfrm>
                <a:off x="457200" y="8127654"/>
                <a:ext cx="1271117" cy="643446"/>
              </a:xfrm>
              <a:prstGeom prst="rect">
                <a:avLst/>
              </a:prstGeom>
              <a:blipFill>
                <a:blip r:embed="rId5"/>
                <a:stretch>
                  <a:fillRect l="-2000" t="-7692" r="-3000" b="-13462"/>
                </a:stretch>
              </a:blipFill>
            </p:spPr>
            <p:txBody>
              <a:bodyPr/>
              <a:lstStyle/>
              <a:p>
                <a:r>
                  <a:rPr lang="en-US">
                    <a:noFill/>
                  </a:rPr>
                  <a:t> </a:t>
                </a:r>
              </a:p>
            </p:txBody>
          </p:sp>
        </mc:Fallback>
      </mc:AlternateContent>
    </p:spTree>
    <p:extLst>
      <p:ext uri="{BB962C8B-B14F-4D97-AF65-F5344CB8AC3E}">
        <p14:creationId xmlns:p14="http://schemas.microsoft.com/office/powerpoint/2010/main" val="17842313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07747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382000" cy="900546"/>
          </a:xfrm>
        </p:spPr>
        <p:txBody>
          <a:bodyPr>
            <a:normAutofit fontScale="90000"/>
          </a:bodyPr>
          <a:lstStyle/>
          <a:p>
            <a:r>
              <a:rPr lang="en-US" sz="3900" dirty="0"/>
              <a:t>R, </a:t>
            </a:r>
            <a:r>
              <a:rPr lang="en-US" sz="3900" dirty="0" err="1"/>
              <a:t>Pvalue</a:t>
            </a:r>
            <a:r>
              <a:rPr lang="en-US" sz="3900" dirty="0"/>
              <a:t>, and the </a:t>
            </a:r>
            <a:br>
              <a:rPr lang="en-US" sz="3900" dirty="0"/>
            </a:br>
            <a:r>
              <a:rPr lang="en-US" sz="3900" dirty="0"/>
              <a:t>Parameter Estimate Table</a:t>
            </a:r>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37643305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D6185-AEA3-D341-B4BB-2DCD8E747D66}"/>
              </a:ext>
            </a:extLst>
          </p:cNvPr>
          <p:cNvSpPr>
            <a:spLocks noGrp="1"/>
          </p:cNvSpPr>
          <p:nvPr>
            <p:ph type="title"/>
          </p:nvPr>
        </p:nvSpPr>
        <p:spPr>
          <a:xfrm>
            <a:off x="0" y="228600"/>
            <a:ext cx="9144000" cy="1143000"/>
          </a:xfrm>
        </p:spPr>
        <p:txBody>
          <a:bodyPr>
            <a:noAutofit/>
          </a:bodyPr>
          <a:lstStyle/>
          <a:p>
            <a:r>
              <a:rPr lang="en-US" sz="3600" dirty="0"/>
              <a:t>SLR | R and The Parameter Estimate Table</a:t>
            </a:r>
          </a:p>
        </p:txBody>
      </p:sp>
      <p:sp>
        <p:nvSpPr>
          <p:cNvPr id="3" name="Content Placeholder 2">
            <a:extLst>
              <a:ext uri="{FF2B5EF4-FFF2-40B4-BE49-F238E27FC236}">
                <a16:creationId xmlns:a16="http://schemas.microsoft.com/office/drawing/2014/main" id="{B47D1681-2A6F-4B42-BFC4-6A2B222FFA6E}"/>
              </a:ext>
            </a:extLst>
          </p:cNvPr>
          <p:cNvSpPr>
            <a:spLocks noGrp="1"/>
          </p:cNvSpPr>
          <p:nvPr>
            <p:ph idx="1"/>
          </p:nvPr>
        </p:nvSpPr>
        <p:spPr/>
        <p:txBody>
          <a:bodyPr/>
          <a:lstStyle/>
          <a:p>
            <a:r>
              <a:rPr lang="en-US" sz="2000" dirty="0"/>
              <a:t>Show the example of the MPG versus Weight example verifying y intercept and slope using the </a:t>
            </a:r>
            <a:r>
              <a:rPr lang="en-US" sz="2000" dirty="0" err="1"/>
              <a:t>lm</a:t>
            </a:r>
            <a:r>
              <a:rPr lang="en-US" sz="2000" dirty="0"/>
              <a:t>() function in R.  </a:t>
            </a:r>
          </a:p>
          <a:p>
            <a:r>
              <a:rPr lang="en-US" sz="2000" dirty="0"/>
              <a:t>Show R simulation of many sample intercepts from a known distribution.  (Live Session will ask students to do this for the slope! and do the histogram in </a:t>
            </a:r>
            <a:r>
              <a:rPr lang="en-US" sz="2000" dirty="0" err="1"/>
              <a:t>ggplot</a:t>
            </a:r>
            <a:r>
              <a:rPr lang="en-US" sz="2000" dirty="0"/>
              <a:t>).  Show that these sample intercepts follow a normal looking distribution.  </a:t>
            </a:r>
          </a:p>
          <a:p>
            <a:r>
              <a:rPr lang="en-US" sz="2000" dirty="0"/>
              <a:t>Show the parameter estimate table and show how the t statistic and p-value are calculated.  </a:t>
            </a:r>
          </a:p>
          <a:p>
            <a:pPr lvl="1"/>
            <a:r>
              <a:rPr lang="en-US" sz="1600" dirty="0"/>
              <a:t>Underline the hypothesis tests that are being described in the parameter estimate tables. </a:t>
            </a:r>
            <a:r>
              <a:rPr lang="en-US" sz="1800" dirty="0"/>
              <a:t>Even show the calculations of the t-statistics </a:t>
            </a:r>
          </a:p>
          <a:p>
            <a:endParaRPr lang="en-US" sz="2000" dirty="0"/>
          </a:p>
          <a:p>
            <a:r>
              <a:rPr lang="en-US" sz="2000" dirty="0"/>
              <a:t>Reiterate the sum of the residuals  = 0.</a:t>
            </a:r>
          </a:p>
          <a:p>
            <a:r>
              <a:rPr lang="en-US" sz="2000" dirty="0"/>
              <a:t>Reidentify the RMSE calculation and what it means.  </a:t>
            </a:r>
          </a:p>
          <a:p>
            <a:endParaRPr lang="en-US" dirty="0"/>
          </a:p>
        </p:txBody>
      </p:sp>
    </p:spTree>
    <p:extLst>
      <p:ext uri="{BB962C8B-B14F-4D97-AF65-F5344CB8AC3E}">
        <p14:creationId xmlns:p14="http://schemas.microsoft.com/office/powerpoint/2010/main" val="2115539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248DA-69AD-F842-B2B2-54B3B60E47AA}"/>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6E08F24C-6E42-C04C-B955-6F1CA312D381}"/>
              </a:ext>
            </a:extLst>
          </p:cNvPr>
          <p:cNvSpPr/>
          <p:nvPr/>
        </p:nvSpPr>
        <p:spPr>
          <a:xfrm>
            <a:off x="304800" y="1600200"/>
            <a:ext cx="8991600" cy="4893647"/>
          </a:xfrm>
          <a:prstGeom prst="rect">
            <a:avLst/>
          </a:prstGeom>
        </p:spPr>
        <p:txBody>
          <a:bodyPr wrap="square">
            <a:spAutoFit/>
          </a:bodyPr>
          <a:lstStyle/>
          <a:p>
            <a:r>
              <a:rPr lang="en-US" sz="1200" dirty="0"/>
              <a:t>## Simulating Slope / By hand and with a loop</a:t>
            </a:r>
          </a:p>
          <a:p>
            <a:r>
              <a:rPr lang="en-US" sz="1200" dirty="0"/>
              <a:t>```{r}</a:t>
            </a:r>
          </a:p>
          <a:p>
            <a:r>
              <a:rPr lang="en-US" sz="1200" dirty="0"/>
              <a:t>### now lets simulate more samples from distributions described by beta_0 = 50 and beta_1 = -10 and sigma = 2</a:t>
            </a:r>
          </a:p>
          <a:p>
            <a:r>
              <a:rPr lang="en-US" sz="1200" dirty="0"/>
              <a:t>### When Weight = 1 (1000 </a:t>
            </a:r>
            <a:r>
              <a:rPr lang="en-US" sz="1200" dirty="0" err="1"/>
              <a:t>lbs</a:t>
            </a:r>
            <a:r>
              <a:rPr lang="en-US" sz="1200" dirty="0"/>
              <a:t>) Mu = 40</a:t>
            </a:r>
          </a:p>
          <a:p>
            <a:r>
              <a:rPr lang="en-US" sz="1200" dirty="0"/>
              <a:t>simWeight1 = </a:t>
            </a:r>
            <a:r>
              <a:rPr lang="en-US" sz="1200" dirty="0" err="1"/>
              <a:t>rnorm</a:t>
            </a:r>
            <a:r>
              <a:rPr lang="en-US" sz="1200" dirty="0"/>
              <a:t>(3,40,2)</a:t>
            </a:r>
          </a:p>
          <a:p>
            <a:r>
              <a:rPr lang="en-US" sz="1200" dirty="0"/>
              <a:t>### When Weight = 2 (2000 </a:t>
            </a:r>
            <a:r>
              <a:rPr lang="en-US" sz="1200" dirty="0" err="1"/>
              <a:t>lbs</a:t>
            </a:r>
            <a:r>
              <a:rPr lang="en-US" sz="1200" dirty="0"/>
              <a:t>) Mu = 30</a:t>
            </a:r>
          </a:p>
          <a:p>
            <a:r>
              <a:rPr lang="en-US" sz="1200" dirty="0"/>
              <a:t>simWeight2 = </a:t>
            </a:r>
            <a:r>
              <a:rPr lang="en-US" sz="1200" dirty="0" err="1"/>
              <a:t>rnorm</a:t>
            </a:r>
            <a:r>
              <a:rPr lang="en-US" sz="1200" dirty="0"/>
              <a:t>(3,30,2)</a:t>
            </a:r>
          </a:p>
          <a:p>
            <a:r>
              <a:rPr lang="en-US" sz="1200" dirty="0"/>
              <a:t>### When Weight = 3 (3000 </a:t>
            </a:r>
            <a:r>
              <a:rPr lang="en-US" sz="1200" dirty="0" err="1"/>
              <a:t>lbs</a:t>
            </a:r>
            <a:r>
              <a:rPr lang="en-US" sz="1200" dirty="0"/>
              <a:t>) Mu = 20</a:t>
            </a:r>
          </a:p>
          <a:p>
            <a:r>
              <a:rPr lang="en-US" sz="1200" dirty="0"/>
              <a:t>simWeight3 = </a:t>
            </a:r>
            <a:r>
              <a:rPr lang="en-US" sz="1200" dirty="0" err="1"/>
              <a:t>rnorm</a:t>
            </a:r>
            <a:r>
              <a:rPr lang="en-US" sz="1200" dirty="0"/>
              <a:t>(3,20,2)</a:t>
            </a:r>
          </a:p>
          <a:p>
            <a:endParaRPr lang="en-US" sz="1200" dirty="0"/>
          </a:p>
          <a:p>
            <a:r>
              <a:rPr lang="en-US" sz="1200" dirty="0"/>
              <a:t>### make the </a:t>
            </a:r>
            <a:r>
              <a:rPr lang="en-US" sz="1200" dirty="0" err="1"/>
              <a:t>coresponding</a:t>
            </a:r>
            <a:r>
              <a:rPr lang="en-US" sz="1200" dirty="0"/>
              <a:t> weights</a:t>
            </a:r>
          </a:p>
          <a:p>
            <a:r>
              <a:rPr lang="en-US" sz="1200" dirty="0"/>
              <a:t>weights = c(1,1,1,2,2,2,3,3,3)</a:t>
            </a:r>
          </a:p>
          <a:p>
            <a:endParaRPr lang="en-US" sz="1200" dirty="0"/>
          </a:p>
          <a:p>
            <a:r>
              <a:rPr lang="en-US" sz="1200" dirty="0"/>
              <a:t>### make a data frame so we can use </a:t>
            </a:r>
            <a:r>
              <a:rPr lang="en-US" sz="1200" dirty="0" err="1"/>
              <a:t>lm</a:t>
            </a:r>
            <a:r>
              <a:rPr lang="en-US" sz="1200" dirty="0"/>
              <a:t>() and </a:t>
            </a:r>
            <a:r>
              <a:rPr lang="en-US" sz="1200" dirty="0" err="1"/>
              <a:t>ggplot</a:t>
            </a:r>
            <a:r>
              <a:rPr lang="en-US" sz="1200" dirty="0"/>
              <a:t>()</a:t>
            </a:r>
          </a:p>
          <a:p>
            <a:r>
              <a:rPr lang="en-US" sz="1200" dirty="0" err="1"/>
              <a:t>dffullSample</a:t>
            </a:r>
            <a:r>
              <a:rPr lang="en-US" sz="1200" dirty="0"/>
              <a:t> = </a:t>
            </a:r>
            <a:r>
              <a:rPr lang="en-US" sz="1200" dirty="0" err="1"/>
              <a:t>data.frame</a:t>
            </a:r>
            <a:r>
              <a:rPr lang="en-US" sz="1200" dirty="0"/>
              <a:t>( Weight = weights, MPG = c(simWeight1,simWeight2,simWeight3))</a:t>
            </a:r>
          </a:p>
          <a:p>
            <a:endParaRPr lang="en-US" sz="1200" dirty="0"/>
          </a:p>
          <a:p>
            <a:r>
              <a:rPr lang="en-US" sz="1200" dirty="0"/>
              <a:t>### plot the data</a:t>
            </a:r>
          </a:p>
          <a:p>
            <a:r>
              <a:rPr lang="en-US" sz="1200" dirty="0" err="1"/>
              <a:t>dffullSample</a:t>
            </a:r>
            <a:r>
              <a:rPr lang="en-US" sz="1200" dirty="0"/>
              <a:t> %&gt;% </a:t>
            </a:r>
            <a:r>
              <a:rPr lang="en-US" sz="1200" dirty="0" err="1"/>
              <a:t>ggplot</a:t>
            </a:r>
            <a:r>
              <a:rPr lang="en-US" sz="1200" dirty="0"/>
              <a:t>(</a:t>
            </a:r>
            <a:r>
              <a:rPr lang="en-US" sz="1200" dirty="0" err="1"/>
              <a:t>aes</a:t>
            </a:r>
            <a:r>
              <a:rPr lang="en-US" sz="1200" dirty="0"/>
              <a:t>(x = Weight, y = MPG)) + </a:t>
            </a:r>
            <a:r>
              <a:rPr lang="en-US" sz="1200" dirty="0" err="1"/>
              <a:t>geom_point</a:t>
            </a:r>
            <a:r>
              <a:rPr lang="en-US" sz="1200" dirty="0"/>
              <a:t>()</a:t>
            </a:r>
          </a:p>
          <a:p>
            <a:endParaRPr lang="en-US" sz="1200" dirty="0"/>
          </a:p>
          <a:p>
            <a:r>
              <a:rPr lang="en-US" sz="1200" dirty="0"/>
              <a:t>### plot the data and the line</a:t>
            </a:r>
          </a:p>
          <a:p>
            <a:r>
              <a:rPr lang="en-US" sz="1200" dirty="0" err="1"/>
              <a:t>dffullSample</a:t>
            </a:r>
            <a:r>
              <a:rPr lang="en-US" sz="1200" dirty="0"/>
              <a:t> %&gt;% </a:t>
            </a:r>
            <a:r>
              <a:rPr lang="en-US" sz="1200" dirty="0" err="1"/>
              <a:t>ggplot</a:t>
            </a:r>
            <a:r>
              <a:rPr lang="en-US" sz="1200" dirty="0"/>
              <a:t>(</a:t>
            </a:r>
            <a:r>
              <a:rPr lang="en-US" sz="1200" dirty="0" err="1"/>
              <a:t>aes</a:t>
            </a:r>
            <a:r>
              <a:rPr lang="en-US" sz="1200" dirty="0"/>
              <a:t>(x = Weight, y = MPG)) + </a:t>
            </a:r>
            <a:r>
              <a:rPr lang="en-US" sz="1200" dirty="0" err="1"/>
              <a:t>geom_point</a:t>
            </a:r>
            <a:r>
              <a:rPr lang="en-US" sz="1200" dirty="0"/>
              <a:t>() + </a:t>
            </a:r>
            <a:r>
              <a:rPr lang="en-US" sz="1200" dirty="0" err="1"/>
              <a:t>geom_smooth</a:t>
            </a:r>
            <a:r>
              <a:rPr lang="en-US" sz="1200" dirty="0"/>
              <a:t>(method = "</a:t>
            </a:r>
            <a:r>
              <a:rPr lang="en-US" sz="1200" dirty="0" err="1"/>
              <a:t>lm</a:t>
            </a:r>
            <a:r>
              <a:rPr lang="en-US" sz="1200" dirty="0"/>
              <a:t>")</a:t>
            </a:r>
          </a:p>
          <a:p>
            <a:endParaRPr lang="en-US" sz="1200" dirty="0"/>
          </a:p>
          <a:p>
            <a:r>
              <a:rPr lang="en-US" sz="1200" dirty="0"/>
              <a:t>### get the sample intercept and slope</a:t>
            </a:r>
          </a:p>
          <a:p>
            <a:r>
              <a:rPr lang="en-US" sz="1200" dirty="0"/>
              <a:t>fit = </a:t>
            </a:r>
            <a:r>
              <a:rPr lang="en-US" sz="1200" dirty="0" err="1"/>
              <a:t>lm</a:t>
            </a:r>
            <a:r>
              <a:rPr lang="en-US" sz="1200" dirty="0"/>
              <a:t>(</a:t>
            </a:r>
            <a:r>
              <a:rPr lang="en-US" sz="1200" dirty="0" err="1"/>
              <a:t>MPG~Weight</a:t>
            </a:r>
            <a:r>
              <a:rPr lang="en-US" sz="1200" dirty="0"/>
              <a:t>, data = </a:t>
            </a:r>
            <a:r>
              <a:rPr lang="en-US" sz="1200" dirty="0" err="1"/>
              <a:t>dffullSample</a:t>
            </a:r>
            <a:r>
              <a:rPr lang="en-US" sz="1200" dirty="0"/>
              <a:t>)</a:t>
            </a:r>
          </a:p>
          <a:p>
            <a:r>
              <a:rPr lang="en-US" sz="1200" dirty="0" err="1"/>
              <a:t>fit$coefficients</a:t>
            </a:r>
            <a:r>
              <a:rPr lang="en-US" sz="1200" dirty="0"/>
              <a:t>[1]</a:t>
            </a:r>
          </a:p>
          <a:p>
            <a:r>
              <a:rPr lang="en-US" sz="1200" dirty="0" err="1"/>
              <a:t>fit$coefficients</a:t>
            </a:r>
            <a:r>
              <a:rPr lang="en-US" sz="1200" dirty="0"/>
              <a:t>[2]</a:t>
            </a:r>
          </a:p>
        </p:txBody>
      </p:sp>
    </p:spTree>
    <p:extLst>
      <p:ext uri="{BB962C8B-B14F-4D97-AF65-F5344CB8AC3E}">
        <p14:creationId xmlns:p14="http://schemas.microsoft.com/office/powerpoint/2010/main" val="26432042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0DCC5-9784-A34F-BE83-06E1177B2AF2}"/>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8904D697-4134-4145-96A5-6B09BD08C9AC}"/>
              </a:ext>
            </a:extLst>
          </p:cNvPr>
          <p:cNvSpPr/>
          <p:nvPr/>
        </p:nvSpPr>
        <p:spPr>
          <a:xfrm>
            <a:off x="436418" y="1371600"/>
            <a:ext cx="8991600" cy="5678478"/>
          </a:xfrm>
          <a:prstGeom prst="rect">
            <a:avLst/>
          </a:prstGeom>
        </p:spPr>
        <p:txBody>
          <a:bodyPr wrap="square">
            <a:spAutoFit/>
          </a:bodyPr>
          <a:lstStyle/>
          <a:p>
            <a:r>
              <a:rPr lang="en-US" sz="1100" dirty="0"/>
              <a:t>## Loop for simulating many sample and thus many sample intercepts</a:t>
            </a:r>
          </a:p>
          <a:p>
            <a:r>
              <a:rPr lang="en-US" sz="1100" dirty="0"/>
              <a:t>```{r}</a:t>
            </a:r>
          </a:p>
          <a:p>
            <a:r>
              <a:rPr lang="en-US" sz="1100" dirty="0"/>
              <a:t>#now let's put it in a loop and see if we can see the distribution of the intercept</a:t>
            </a:r>
          </a:p>
          <a:p>
            <a:r>
              <a:rPr lang="en-US" sz="1100" dirty="0"/>
              <a:t># remember that mu = 50-10*Weight and sigma = 2</a:t>
            </a:r>
          </a:p>
          <a:p>
            <a:endParaRPr lang="en-US" sz="1100" dirty="0"/>
          </a:p>
          <a:p>
            <a:r>
              <a:rPr lang="en-US" sz="1100" dirty="0"/>
              <a:t>#Holds the generated sample intercepts</a:t>
            </a:r>
          </a:p>
          <a:p>
            <a:r>
              <a:rPr lang="en-US" sz="1100" dirty="0" err="1"/>
              <a:t>sampInterceptHolder</a:t>
            </a:r>
            <a:r>
              <a:rPr lang="en-US" sz="1100" dirty="0"/>
              <a:t> = c()</a:t>
            </a:r>
          </a:p>
          <a:p>
            <a:r>
              <a:rPr lang="en-US" sz="1100" dirty="0" err="1"/>
              <a:t>numSampIntercepts</a:t>
            </a:r>
            <a:r>
              <a:rPr lang="en-US" sz="1100" dirty="0"/>
              <a:t> = 10000</a:t>
            </a:r>
          </a:p>
          <a:p>
            <a:r>
              <a:rPr lang="en-US" sz="1100" dirty="0"/>
              <a:t>for (</a:t>
            </a:r>
            <a:r>
              <a:rPr lang="en-US" sz="1100" dirty="0" err="1"/>
              <a:t>i</a:t>
            </a:r>
            <a:r>
              <a:rPr lang="en-US" sz="1100" dirty="0"/>
              <a:t> in 1:numSampIntercepts)</a:t>
            </a:r>
          </a:p>
          <a:p>
            <a:r>
              <a:rPr lang="en-US" sz="1100" dirty="0"/>
              <a:t>{</a:t>
            </a:r>
          </a:p>
          <a:p>
            <a:r>
              <a:rPr lang="en-US" sz="1100" dirty="0"/>
              <a:t>  #now lets simulate more samples from distributions described by beta_0 = 50 and beta_1 = -10 and sigma = 2</a:t>
            </a:r>
          </a:p>
          <a:p>
            <a:r>
              <a:rPr lang="en-US" sz="1100" dirty="0"/>
              <a:t>  #When Weight = 1 (1000 </a:t>
            </a:r>
            <a:r>
              <a:rPr lang="en-US" sz="1100" dirty="0" err="1"/>
              <a:t>lbs</a:t>
            </a:r>
            <a:r>
              <a:rPr lang="en-US" sz="1100" dirty="0"/>
              <a:t>) Mu = 40</a:t>
            </a:r>
          </a:p>
          <a:p>
            <a:r>
              <a:rPr lang="en-US" sz="1100" dirty="0"/>
              <a:t>  simWeight1 = </a:t>
            </a:r>
            <a:r>
              <a:rPr lang="en-US" sz="1100" dirty="0" err="1"/>
              <a:t>rnorm</a:t>
            </a:r>
            <a:r>
              <a:rPr lang="en-US" sz="1100" dirty="0"/>
              <a:t>(3,40,2)</a:t>
            </a:r>
          </a:p>
          <a:p>
            <a:r>
              <a:rPr lang="en-US" sz="1100" dirty="0"/>
              <a:t>  #When Weight = 2 (2000 </a:t>
            </a:r>
            <a:r>
              <a:rPr lang="en-US" sz="1100" dirty="0" err="1"/>
              <a:t>lbs</a:t>
            </a:r>
            <a:r>
              <a:rPr lang="en-US" sz="1100" dirty="0"/>
              <a:t>) Mu = 30</a:t>
            </a:r>
          </a:p>
          <a:p>
            <a:r>
              <a:rPr lang="en-US" sz="1100" dirty="0"/>
              <a:t>  simWeight2 = </a:t>
            </a:r>
            <a:r>
              <a:rPr lang="en-US" sz="1100" dirty="0" err="1"/>
              <a:t>rnorm</a:t>
            </a:r>
            <a:r>
              <a:rPr lang="en-US" sz="1100" dirty="0"/>
              <a:t>(3,30,2)</a:t>
            </a:r>
          </a:p>
          <a:p>
            <a:r>
              <a:rPr lang="en-US" sz="1100" dirty="0"/>
              <a:t>  #When Weight = 3 (3000 </a:t>
            </a:r>
            <a:r>
              <a:rPr lang="en-US" sz="1100" dirty="0" err="1"/>
              <a:t>lbs</a:t>
            </a:r>
            <a:r>
              <a:rPr lang="en-US" sz="1100" dirty="0"/>
              <a:t>) Mu = 20</a:t>
            </a:r>
          </a:p>
          <a:p>
            <a:r>
              <a:rPr lang="en-US" sz="1100" dirty="0"/>
              <a:t>  simWeight3 = </a:t>
            </a:r>
            <a:r>
              <a:rPr lang="en-US" sz="1100" dirty="0" err="1"/>
              <a:t>rnorm</a:t>
            </a:r>
            <a:r>
              <a:rPr lang="en-US" sz="1100" dirty="0"/>
              <a:t>(3,20,2)</a:t>
            </a:r>
          </a:p>
          <a:p>
            <a:r>
              <a:rPr lang="en-US" sz="1100" dirty="0"/>
              <a:t>  </a:t>
            </a:r>
          </a:p>
          <a:p>
            <a:r>
              <a:rPr lang="en-US" sz="1100" dirty="0"/>
              <a:t>  # make the </a:t>
            </a:r>
            <a:r>
              <a:rPr lang="en-US" sz="1100" dirty="0" err="1"/>
              <a:t>coresponding</a:t>
            </a:r>
            <a:r>
              <a:rPr lang="en-US" sz="1100" dirty="0"/>
              <a:t> weights</a:t>
            </a:r>
          </a:p>
          <a:p>
            <a:r>
              <a:rPr lang="en-US" sz="1100" dirty="0"/>
              <a:t>  weights = c(1,1,1,2,2,2,3,3,3)</a:t>
            </a:r>
          </a:p>
          <a:p>
            <a:r>
              <a:rPr lang="en-US" sz="1100" dirty="0"/>
              <a:t>  </a:t>
            </a:r>
          </a:p>
          <a:p>
            <a:r>
              <a:rPr lang="en-US" sz="1100" dirty="0"/>
              <a:t>  #make a data frame so we can use </a:t>
            </a:r>
            <a:r>
              <a:rPr lang="en-US" sz="1100" dirty="0" err="1"/>
              <a:t>lm</a:t>
            </a:r>
            <a:r>
              <a:rPr lang="en-US" sz="1100" dirty="0"/>
              <a:t>() and </a:t>
            </a:r>
            <a:r>
              <a:rPr lang="en-US" sz="1100" dirty="0" err="1"/>
              <a:t>ggplot</a:t>
            </a:r>
            <a:r>
              <a:rPr lang="en-US" sz="1100" dirty="0"/>
              <a:t>()</a:t>
            </a:r>
          </a:p>
          <a:p>
            <a:r>
              <a:rPr lang="en-US" sz="1100" dirty="0"/>
              <a:t>  </a:t>
            </a:r>
            <a:r>
              <a:rPr lang="en-US" sz="1100" dirty="0" err="1"/>
              <a:t>dffullSample</a:t>
            </a:r>
            <a:r>
              <a:rPr lang="en-US" sz="1100" dirty="0"/>
              <a:t> = </a:t>
            </a:r>
            <a:r>
              <a:rPr lang="en-US" sz="1100" dirty="0" err="1"/>
              <a:t>data.frame</a:t>
            </a:r>
            <a:r>
              <a:rPr lang="en-US" sz="1100" dirty="0"/>
              <a:t>(Weight = weights, MPG = c(simWeight1,simWeight2,simWeight3))</a:t>
            </a:r>
          </a:p>
          <a:p>
            <a:r>
              <a:rPr lang="en-US" sz="1100" dirty="0"/>
              <a:t>  </a:t>
            </a:r>
          </a:p>
          <a:p>
            <a:r>
              <a:rPr lang="en-US" sz="1100" dirty="0"/>
              <a:t>  #get the sample intercept and slope</a:t>
            </a:r>
          </a:p>
          <a:p>
            <a:r>
              <a:rPr lang="en-US" sz="1100" dirty="0"/>
              <a:t>  fit = </a:t>
            </a:r>
            <a:r>
              <a:rPr lang="en-US" sz="1100" dirty="0" err="1"/>
              <a:t>lm</a:t>
            </a:r>
            <a:r>
              <a:rPr lang="en-US" sz="1100" dirty="0"/>
              <a:t>(</a:t>
            </a:r>
            <a:r>
              <a:rPr lang="en-US" sz="1100" dirty="0" err="1"/>
              <a:t>MPG~Weight</a:t>
            </a:r>
            <a:r>
              <a:rPr lang="en-US" sz="1100" dirty="0"/>
              <a:t>, data = </a:t>
            </a:r>
            <a:r>
              <a:rPr lang="en-US" sz="1100" dirty="0" err="1"/>
              <a:t>dffullSample</a:t>
            </a:r>
            <a:r>
              <a:rPr lang="en-US" sz="1100" dirty="0"/>
              <a:t>)</a:t>
            </a:r>
          </a:p>
          <a:p>
            <a:r>
              <a:rPr lang="en-US" sz="1100" dirty="0"/>
              <a:t>  </a:t>
            </a:r>
            <a:r>
              <a:rPr lang="en-US" sz="1100" dirty="0" err="1"/>
              <a:t>sampInterceptHolder</a:t>
            </a:r>
            <a:r>
              <a:rPr lang="en-US" sz="1100" dirty="0"/>
              <a:t>[</a:t>
            </a:r>
            <a:r>
              <a:rPr lang="en-US" sz="1100" dirty="0" err="1"/>
              <a:t>i</a:t>
            </a:r>
            <a:r>
              <a:rPr lang="en-US" sz="1100" dirty="0"/>
              <a:t>] = </a:t>
            </a:r>
            <a:r>
              <a:rPr lang="en-US" sz="1100" dirty="0" err="1"/>
              <a:t>fit$coefficients</a:t>
            </a:r>
            <a:r>
              <a:rPr lang="en-US" sz="1100" dirty="0"/>
              <a:t>[1]</a:t>
            </a:r>
          </a:p>
          <a:p>
            <a:r>
              <a:rPr lang="en-US" sz="1100" dirty="0"/>
              <a:t>}</a:t>
            </a:r>
          </a:p>
          <a:p>
            <a:endParaRPr lang="en-US" sz="1100" dirty="0"/>
          </a:p>
          <a:p>
            <a:r>
              <a:rPr lang="en-US" sz="1100" dirty="0"/>
              <a:t>#Used a simple histogram (rather than from </a:t>
            </a:r>
            <a:r>
              <a:rPr lang="en-US" sz="1100" dirty="0" err="1"/>
              <a:t>ggplot</a:t>
            </a:r>
            <a:r>
              <a:rPr lang="en-US" sz="1100" dirty="0"/>
              <a:t>) since not for presentation</a:t>
            </a:r>
          </a:p>
          <a:p>
            <a:r>
              <a:rPr lang="en-US" sz="1100" dirty="0" err="1"/>
              <a:t>hist</a:t>
            </a:r>
            <a:r>
              <a:rPr lang="en-US" sz="1100" dirty="0"/>
              <a:t>(</a:t>
            </a:r>
            <a:r>
              <a:rPr lang="en-US" sz="1100" dirty="0" err="1"/>
              <a:t>sampInterceptHolder</a:t>
            </a:r>
            <a:r>
              <a:rPr lang="en-US" sz="1100" dirty="0"/>
              <a:t>, main = </a:t>
            </a:r>
            <a:r>
              <a:rPr lang="en-US" sz="1100" dirty="0" err="1"/>
              <a:t>str_c</a:t>
            </a:r>
            <a:r>
              <a:rPr lang="en-US" sz="1100" dirty="0"/>
              <a:t>("Distribution of </a:t>
            </a:r>
            <a:r>
              <a:rPr lang="en-US" sz="1100" dirty="0" err="1"/>
              <a:t>Intercpets</a:t>
            </a:r>
            <a:r>
              <a:rPr lang="en-US" sz="1100" dirty="0"/>
              <a:t> from ", </a:t>
            </a:r>
            <a:r>
              <a:rPr lang="en-US" sz="1100" dirty="0" err="1"/>
              <a:t>numSampIntercepts</a:t>
            </a:r>
            <a:r>
              <a:rPr lang="en-US" sz="1100" dirty="0"/>
              <a:t>, " Samples"), </a:t>
            </a:r>
            <a:r>
              <a:rPr lang="en-US" sz="1100" dirty="0" err="1"/>
              <a:t>xlab</a:t>
            </a:r>
            <a:r>
              <a:rPr lang="en-US" sz="1100" dirty="0"/>
              <a:t> = "Sample </a:t>
            </a:r>
            <a:r>
              <a:rPr lang="en-US" sz="1100" dirty="0" err="1"/>
              <a:t>Intercpet</a:t>
            </a:r>
            <a:r>
              <a:rPr lang="en-US" sz="1100" dirty="0"/>
              <a:t>")</a:t>
            </a:r>
          </a:p>
          <a:p>
            <a:r>
              <a:rPr lang="en-US" sz="1100" dirty="0"/>
              <a:t>summary(</a:t>
            </a:r>
            <a:r>
              <a:rPr lang="en-US" sz="1100" dirty="0" err="1"/>
              <a:t>sampInterceptHolder</a:t>
            </a:r>
            <a:r>
              <a:rPr lang="en-US" sz="1100" dirty="0"/>
              <a:t>)</a:t>
            </a:r>
          </a:p>
          <a:p>
            <a:r>
              <a:rPr lang="en-US" sz="1100" dirty="0"/>
              <a:t>```</a:t>
            </a:r>
          </a:p>
        </p:txBody>
      </p:sp>
    </p:spTree>
    <p:extLst>
      <p:ext uri="{BB962C8B-B14F-4D97-AF65-F5344CB8AC3E}">
        <p14:creationId xmlns:p14="http://schemas.microsoft.com/office/powerpoint/2010/main" val="9227421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8BCFA-2AC4-A44A-99AE-86B48CC98ECB}"/>
              </a:ext>
            </a:extLst>
          </p:cNvPr>
          <p:cNvSpPr>
            <a:spLocks noGrp="1"/>
          </p:cNvSpPr>
          <p:nvPr>
            <p:ph type="title"/>
          </p:nvPr>
        </p:nvSpPr>
        <p:spPr/>
        <p:txBody>
          <a:bodyPr/>
          <a:lstStyle/>
          <a:p>
            <a:r>
              <a:rPr lang="en-US" dirty="0"/>
              <a:t>Parameter Estimates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648F1F5-7A6A-9448-B562-A0DE256EE196}"/>
                  </a:ext>
                </a:extLst>
              </p:cNvPr>
              <p:cNvSpPr txBox="1"/>
              <p:nvPr/>
            </p:nvSpPr>
            <p:spPr>
              <a:xfrm>
                <a:off x="2102991" y="2057400"/>
                <a:ext cx="4938018" cy="35421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rPr>
                          </m:ctrlPr>
                        </m:sSubPr>
                        <m:e>
                          <m:acc>
                            <m:accPr>
                              <m:chr m:val="̂"/>
                              <m:ctrlPr>
                                <a:rPr lang="en-US" sz="3600" i="1">
                                  <a:latin typeface="Cambria Math" panose="02040503050406030204" pitchFamily="18" charset="0"/>
                                </a:rPr>
                              </m:ctrlPr>
                            </m:accPr>
                            <m:e>
                              <m:r>
                                <a:rPr lang="en-US" sz="3600" i="1">
                                  <a:latin typeface="Cambria Math" panose="02040503050406030204" pitchFamily="18" charset="0"/>
                                  <a:ea typeface="Cambria Math" panose="02040503050406030204" pitchFamily="18" charset="0"/>
                                </a:rPr>
                                <m:t>𝛽</m:t>
                              </m:r>
                            </m:e>
                          </m:acc>
                        </m:e>
                        <m:sub>
                          <m:r>
                            <a:rPr lang="en-US" sz="3600" b="0" i="1" smtClean="0">
                              <a:latin typeface="Cambria Math" panose="02040503050406030204" pitchFamily="18" charset="0"/>
                            </a:rPr>
                            <m:t>𝑜</m:t>
                          </m:r>
                        </m:sub>
                      </m:sSub>
                      <m:r>
                        <a:rPr lang="en-US" sz="3600" b="0" i="1" smtClean="0">
                          <a:latin typeface="Cambria Math" panose="02040503050406030204" pitchFamily="18" charset="0"/>
                        </a:rPr>
                        <m:t>=</m:t>
                      </m:r>
                      <m:acc>
                        <m:accPr>
                          <m:chr m:val="̅"/>
                          <m:ctrlPr>
                            <a:rPr lang="en-US" sz="3600" b="0" i="1" smtClean="0">
                              <a:latin typeface="Cambria Math" panose="02040503050406030204" pitchFamily="18" charset="0"/>
                            </a:rPr>
                          </m:ctrlPr>
                        </m:accPr>
                        <m:e>
                          <m:r>
                            <a:rPr lang="en-US" sz="3600" b="0" i="1" smtClean="0">
                              <a:latin typeface="Cambria Math" panose="02040503050406030204" pitchFamily="18" charset="0"/>
                            </a:rPr>
                            <m:t>𝑦</m:t>
                          </m:r>
                        </m:e>
                      </m:acc>
                      <m:r>
                        <a:rPr lang="en-US" sz="3600" b="0" i="1" smtClean="0">
                          <a:latin typeface="Cambria Math" panose="02040503050406030204" pitchFamily="18" charset="0"/>
                        </a:rPr>
                        <m:t>−</m:t>
                      </m:r>
                      <m:sSub>
                        <m:sSubPr>
                          <m:ctrlPr>
                            <a:rPr lang="en-US" sz="3600" i="1">
                              <a:latin typeface="Cambria Math" panose="02040503050406030204" pitchFamily="18" charset="0"/>
                            </a:rPr>
                          </m:ctrlPr>
                        </m:sSubPr>
                        <m:e>
                          <m:acc>
                            <m:accPr>
                              <m:chr m:val="̂"/>
                              <m:ctrlPr>
                                <a:rPr lang="en-US" sz="3600" i="1">
                                  <a:latin typeface="Cambria Math" panose="02040503050406030204" pitchFamily="18" charset="0"/>
                                </a:rPr>
                              </m:ctrlPr>
                            </m:accPr>
                            <m:e>
                              <m:r>
                                <a:rPr lang="en-US" sz="3600" i="1">
                                  <a:latin typeface="Cambria Math" panose="02040503050406030204" pitchFamily="18" charset="0"/>
                                  <a:ea typeface="Cambria Math" panose="02040503050406030204" pitchFamily="18" charset="0"/>
                                </a:rPr>
                                <m:t>𝛽</m:t>
                              </m:r>
                            </m:e>
                          </m:acc>
                        </m:e>
                        <m:sub>
                          <m:r>
                            <a:rPr lang="en-US" sz="3600" b="0" i="1" smtClean="0">
                              <a:latin typeface="Cambria Math" panose="02040503050406030204" pitchFamily="18" charset="0"/>
                              <a:ea typeface="Cambria Math" panose="02040503050406030204" pitchFamily="18" charset="0"/>
                            </a:rPr>
                            <m:t>1</m:t>
                          </m:r>
                        </m:sub>
                      </m:sSub>
                      <m:acc>
                        <m:accPr>
                          <m:chr m:val="̅"/>
                          <m:ctrlPr>
                            <a:rPr lang="en-US" sz="3600" i="1" smtClean="0">
                              <a:latin typeface="Cambria Math" panose="02040503050406030204" pitchFamily="18" charset="0"/>
                            </a:rPr>
                          </m:ctrlPr>
                        </m:accPr>
                        <m:e>
                          <m:r>
                            <a:rPr lang="en-US" sz="3600" b="0" i="1" smtClean="0">
                              <a:latin typeface="Cambria Math" panose="02040503050406030204" pitchFamily="18" charset="0"/>
                            </a:rPr>
                            <m:t>𝑥</m:t>
                          </m:r>
                        </m:e>
                      </m:acc>
                    </m:oMath>
                  </m:oMathPara>
                </a14:m>
                <a:endParaRPr lang="en-US" sz="3600" dirty="0"/>
              </a:p>
              <a:p>
                <a:endParaRPr lang="en-US" sz="3600" dirty="0"/>
              </a:p>
              <a:p>
                <a:pPr/>
                <a14:m>
                  <m:oMathPara xmlns:m="http://schemas.openxmlformats.org/officeDocument/2006/math">
                    <m:oMathParaPr>
                      <m:jc m:val="centerGroup"/>
                    </m:oMathParaPr>
                    <m:oMath xmlns:m="http://schemas.openxmlformats.org/officeDocument/2006/math">
                      <m:sSub>
                        <m:sSubPr>
                          <m:ctrlPr>
                            <a:rPr lang="en-US" sz="3600" i="1">
                              <a:latin typeface="Cambria Math" panose="02040503050406030204" pitchFamily="18" charset="0"/>
                            </a:rPr>
                          </m:ctrlPr>
                        </m:sSubPr>
                        <m:e>
                          <m:acc>
                            <m:accPr>
                              <m:chr m:val="̂"/>
                              <m:ctrlPr>
                                <a:rPr lang="en-US" sz="3600" i="1">
                                  <a:latin typeface="Cambria Math" panose="02040503050406030204" pitchFamily="18" charset="0"/>
                                </a:rPr>
                              </m:ctrlPr>
                            </m:accPr>
                            <m:e>
                              <m:r>
                                <a:rPr lang="en-US" sz="3600" i="1">
                                  <a:latin typeface="Cambria Math" panose="02040503050406030204" pitchFamily="18" charset="0"/>
                                  <a:ea typeface="Cambria Math" panose="02040503050406030204" pitchFamily="18" charset="0"/>
                                </a:rPr>
                                <m:t>𝛽</m:t>
                              </m:r>
                            </m:e>
                          </m:acc>
                        </m:e>
                        <m:sub>
                          <m:r>
                            <a:rPr lang="en-US" sz="3600" b="0" i="1" smtClean="0">
                              <a:latin typeface="Cambria Math" panose="02040503050406030204" pitchFamily="18" charset="0"/>
                              <a:ea typeface="Cambria Math" panose="02040503050406030204" pitchFamily="18" charset="0"/>
                            </a:rPr>
                            <m:t>1</m:t>
                          </m:r>
                        </m:sub>
                      </m:sSub>
                      <m:r>
                        <a:rPr lang="en-US" sz="3600" i="1">
                          <a:latin typeface="Cambria Math" panose="02040503050406030204" pitchFamily="18" charset="0"/>
                        </a:rPr>
                        <m:t>=</m:t>
                      </m:r>
                      <m:f>
                        <m:fPr>
                          <m:ctrlPr>
                            <a:rPr lang="en-US" sz="3600" i="1" smtClean="0">
                              <a:latin typeface="Cambria Math" panose="02040503050406030204" pitchFamily="18" charset="0"/>
                            </a:rPr>
                          </m:ctrlPr>
                        </m:fPr>
                        <m:num>
                          <m:nary>
                            <m:naryPr>
                              <m:chr m:val="∑"/>
                              <m:subHide m:val="on"/>
                              <m:supHide m:val="on"/>
                              <m:ctrlPr>
                                <a:rPr lang="en-US" sz="3600" i="1" smtClean="0">
                                  <a:latin typeface="Cambria Math" panose="02040503050406030204" pitchFamily="18" charset="0"/>
                                </a:rPr>
                              </m:ctrlPr>
                            </m:naryPr>
                            <m:sub/>
                            <m:sup/>
                            <m:e>
                              <m:sSub>
                                <m:sSubPr>
                                  <m:ctrlPr>
                                    <a:rPr lang="en-US" sz="360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𝑖</m:t>
                                  </m:r>
                                </m:sub>
                              </m:sSub>
                              <m:sSub>
                                <m:sSubPr>
                                  <m:ctrlPr>
                                    <a:rPr lang="en-US" sz="3600" i="1" smtClean="0">
                                      <a:latin typeface="Cambria Math" panose="02040503050406030204" pitchFamily="18" charset="0"/>
                                    </a:rPr>
                                  </m:ctrlPr>
                                </m:sSubPr>
                                <m:e>
                                  <m:r>
                                    <a:rPr lang="en-US" sz="3600" b="0" i="1" smtClean="0">
                                      <a:latin typeface="Cambria Math" panose="02040503050406030204" pitchFamily="18" charset="0"/>
                                    </a:rPr>
                                    <m:t>𝑦</m:t>
                                  </m:r>
                                </m:e>
                                <m:sub>
                                  <m:r>
                                    <a:rPr lang="en-US" sz="3600" i="1">
                                      <a:latin typeface="Cambria Math" panose="02040503050406030204" pitchFamily="18" charset="0"/>
                                    </a:rPr>
                                    <m:t>𝑖</m:t>
                                  </m:r>
                                </m:sub>
                              </m:sSub>
                              <m:r>
                                <a:rPr lang="en-US" sz="3600" b="0" i="1" smtClean="0">
                                  <a:latin typeface="Cambria Math" panose="02040503050406030204" pitchFamily="18" charset="0"/>
                                </a:rPr>
                                <m:t>−</m:t>
                              </m:r>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1</m:t>
                                  </m:r>
                                </m:num>
                                <m:den>
                                  <m:r>
                                    <a:rPr lang="en-US" sz="3600" b="0" i="1" smtClean="0">
                                      <a:latin typeface="Cambria Math" panose="02040503050406030204" pitchFamily="18" charset="0"/>
                                    </a:rPr>
                                    <m:t>𝑛</m:t>
                                  </m:r>
                                </m:den>
                              </m:f>
                              <m:nary>
                                <m:naryPr>
                                  <m:chr m:val="∑"/>
                                  <m:subHide m:val="on"/>
                                  <m:supHide m:val="on"/>
                                  <m:ctrlPr>
                                    <a:rPr lang="en-US" sz="3600" i="1">
                                      <a:latin typeface="Cambria Math" panose="02040503050406030204" pitchFamily="18" charset="0"/>
                                    </a:rPr>
                                  </m:ctrlPr>
                                </m:naryPr>
                                <m:sub/>
                                <m:sup/>
                                <m:e>
                                  <m:sSub>
                                    <m:sSubPr>
                                      <m:ctrlPr>
                                        <a:rPr lang="en-US" sz="3600" i="1">
                                          <a:latin typeface="Cambria Math" panose="02040503050406030204" pitchFamily="18" charset="0"/>
                                        </a:rPr>
                                      </m:ctrlPr>
                                    </m:sSubPr>
                                    <m:e>
                                      <m:r>
                                        <a:rPr lang="en-US" sz="3600" b="0" i="1" smtClean="0">
                                          <a:latin typeface="Cambria Math" panose="02040503050406030204" pitchFamily="18" charset="0"/>
                                        </a:rPr>
                                        <m:t>𝑦</m:t>
                                      </m:r>
                                    </m:e>
                                    <m:sub>
                                      <m:r>
                                        <a:rPr lang="en-US" sz="3600" i="1">
                                          <a:latin typeface="Cambria Math" panose="02040503050406030204" pitchFamily="18" charset="0"/>
                                        </a:rPr>
                                        <m:t>𝑖</m:t>
                                      </m:r>
                                    </m:sub>
                                  </m:sSub>
                                </m:e>
                              </m:nary>
                              <m:nary>
                                <m:naryPr>
                                  <m:chr m:val="∑"/>
                                  <m:subHide m:val="on"/>
                                  <m:supHide m:val="on"/>
                                  <m:ctrlPr>
                                    <a:rPr lang="en-US" sz="3600" i="1">
                                      <a:latin typeface="Cambria Math" panose="02040503050406030204" pitchFamily="18" charset="0"/>
                                    </a:rPr>
                                  </m:ctrlPr>
                                </m:naryPr>
                                <m:sub/>
                                <m:sup/>
                                <m:e>
                                  <m:sSub>
                                    <m:sSubPr>
                                      <m:ctrlPr>
                                        <a:rPr lang="en-US" sz="3600" i="1">
                                          <a:latin typeface="Cambria Math" panose="02040503050406030204" pitchFamily="18" charset="0"/>
                                        </a:rPr>
                                      </m:ctrlPr>
                                    </m:sSubPr>
                                    <m:e>
                                      <m:r>
                                        <a:rPr lang="en-US" sz="3600" b="0" i="1" smtClean="0">
                                          <a:latin typeface="Cambria Math" panose="02040503050406030204" pitchFamily="18" charset="0"/>
                                        </a:rPr>
                                        <m:t>𝑥</m:t>
                                      </m:r>
                                    </m:e>
                                    <m:sub>
                                      <m:r>
                                        <a:rPr lang="en-US" sz="3600" i="1">
                                          <a:latin typeface="Cambria Math" panose="02040503050406030204" pitchFamily="18" charset="0"/>
                                        </a:rPr>
                                        <m:t>𝑖</m:t>
                                      </m:r>
                                    </m:sub>
                                  </m:sSub>
                                </m:e>
                              </m:nary>
                            </m:e>
                          </m:nary>
                        </m:num>
                        <m:den>
                          <m:nary>
                            <m:naryPr>
                              <m:chr m:val="∑"/>
                              <m:subHide m:val="on"/>
                              <m:supHide m:val="on"/>
                              <m:ctrlPr>
                                <a:rPr lang="en-US" sz="3600" i="1">
                                  <a:latin typeface="Cambria Math" panose="02040503050406030204" pitchFamily="18" charset="0"/>
                                </a:rPr>
                              </m:ctrlPr>
                            </m:naryPr>
                            <m:sub/>
                            <m:sup/>
                            <m:e>
                              <m:sSup>
                                <m:sSupPr>
                                  <m:ctrlPr>
                                    <a:rPr lang="en-US" sz="3600" i="1" smtClean="0">
                                      <a:latin typeface="Cambria Math" panose="02040503050406030204" pitchFamily="18" charset="0"/>
                                    </a:rPr>
                                  </m:ctrlPr>
                                </m:sSupPr>
                                <m:e>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i="1">
                                          <a:latin typeface="Cambria Math" panose="02040503050406030204" pitchFamily="18" charset="0"/>
                                        </a:rPr>
                                        <m:t>𝑖</m:t>
                                      </m:r>
                                    </m:sub>
                                  </m:sSub>
                                </m:e>
                                <m:sup>
                                  <m:r>
                                    <a:rPr lang="en-US" sz="3600" b="0" i="1" smtClean="0">
                                      <a:latin typeface="Cambria Math" panose="02040503050406030204" pitchFamily="18" charset="0"/>
                                    </a:rPr>
                                    <m:t>2</m:t>
                                  </m:r>
                                </m:sup>
                              </m:sSup>
                            </m:e>
                          </m:nary>
                          <m:r>
                            <a:rPr lang="en-US" sz="3600" b="0" i="1" smtClean="0">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1</m:t>
                              </m:r>
                            </m:num>
                            <m:den>
                              <m:r>
                                <a:rPr lang="en-US" sz="3600" i="1">
                                  <a:latin typeface="Cambria Math" panose="02040503050406030204" pitchFamily="18" charset="0"/>
                                </a:rPr>
                                <m:t>𝑛</m:t>
                              </m:r>
                            </m:den>
                          </m:f>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m:t>
                              </m:r>
                              <m:nary>
                                <m:naryPr>
                                  <m:chr m:val="∑"/>
                                  <m:subHide m:val="on"/>
                                  <m:supHide m:val="on"/>
                                  <m:ctrlPr>
                                    <a:rPr lang="en-US" sz="3600" i="1">
                                      <a:latin typeface="Cambria Math" panose="02040503050406030204" pitchFamily="18" charset="0"/>
                                    </a:rPr>
                                  </m:ctrlPr>
                                </m:naryPr>
                                <m:sub/>
                                <m:sup/>
                                <m:e>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i="1">
                                          <a:latin typeface="Cambria Math" panose="02040503050406030204" pitchFamily="18" charset="0"/>
                                        </a:rPr>
                                        <m:t>𝑖</m:t>
                                      </m:r>
                                    </m:sub>
                                  </m:sSub>
                                  <m:r>
                                    <a:rPr lang="en-US" sz="3600" b="0" i="1" smtClean="0">
                                      <a:latin typeface="Cambria Math" panose="02040503050406030204" pitchFamily="18" charset="0"/>
                                    </a:rPr>
                                    <m:t>)</m:t>
                                  </m:r>
                                </m:e>
                              </m:nary>
                            </m:e>
                            <m:sup>
                              <m:r>
                                <a:rPr lang="en-US" sz="3600" b="0" i="1" smtClean="0">
                                  <a:latin typeface="Cambria Math" panose="02040503050406030204" pitchFamily="18" charset="0"/>
                                </a:rPr>
                                <m:t>2</m:t>
                              </m:r>
                            </m:sup>
                          </m:sSup>
                        </m:den>
                      </m:f>
                    </m:oMath>
                  </m:oMathPara>
                </a14:m>
                <a:endParaRPr lang="en-US" sz="3600" dirty="0"/>
              </a:p>
              <a:p>
                <a:endParaRPr lang="en-US" sz="3600" dirty="0"/>
              </a:p>
            </p:txBody>
          </p:sp>
        </mc:Choice>
        <mc:Fallback xmlns="">
          <p:sp>
            <p:nvSpPr>
              <p:cNvPr id="4" name="TextBox 3">
                <a:extLst>
                  <a:ext uri="{FF2B5EF4-FFF2-40B4-BE49-F238E27FC236}">
                    <a16:creationId xmlns:a16="http://schemas.microsoft.com/office/drawing/2014/main" id="{7648F1F5-7A6A-9448-B562-A0DE256EE196}"/>
                  </a:ext>
                </a:extLst>
              </p:cNvPr>
              <p:cNvSpPr txBox="1">
                <a:spLocks noRot="1" noChangeAspect="1" noMove="1" noResize="1" noEditPoints="1" noAdjustHandles="1" noChangeArrowheads="1" noChangeShapeType="1" noTextEdit="1"/>
              </p:cNvSpPr>
              <p:nvPr/>
            </p:nvSpPr>
            <p:spPr>
              <a:xfrm>
                <a:off x="2102991" y="2057400"/>
                <a:ext cx="4938018" cy="3542188"/>
              </a:xfrm>
              <a:prstGeom prst="rect">
                <a:avLst/>
              </a:prstGeom>
              <a:blipFill>
                <a:blip r:embed="rId2"/>
                <a:stretch>
                  <a:fillRect l="-2571" t="-2500" b="-20714"/>
                </a:stretch>
              </a:blipFill>
            </p:spPr>
            <p:txBody>
              <a:bodyPr/>
              <a:lstStyle/>
              <a:p>
                <a:r>
                  <a:rPr lang="en-US">
                    <a:noFill/>
                  </a:rPr>
                  <a:t> </a:t>
                </a:r>
              </a:p>
            </p:txBody>
          </p:sp>
        </mc:Fallback>
      </mc:AlternateContent>
    </p:spTree>
    <p:extLst>
      <p:ext uri="{BB962C8B-B14F-4D97-AF65-F5344CB8AC3E}">
        <p14:creationId xmlns:p14="http://schemas.microsoft.com/office/powerpoint/2010/main" val="23477537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CF6F5-117D-6A43-ADE7-516F5DDAA3A9}"/>
              </a:ext>
            </a:extLst>
          </p:cNvPr>
          <p:cNvSpPr>
            <a:spLocks noGrp="1"/>
          </p:cNvSpPr>
          <p:nvPr>
            <p:ph type="title"/>
          </p:nvPr>
        </p:nvSpPr>
        <p:spPr>
          <a:xfrm>
            <a:off x="0" y="228600"/>
            <a:ext cx="9144000" cy="1143000"/>
          </a:xfrm>
        </p:spPr>
        <p:txBody>
          <a:bodyPr>
            <a:noAutofit/>
          </a:bodyPr>
          <a:lstStyle/>
          <a:p>
            <a:r>
              <a:rPr lang="en-US" sz="3600" dirty="0"/>
              <a:t>SLR | R and The Parameter Estimate Table</a:t>
            </a:r>
          </a:p>
        </p:txBody>
      </p:sp>
      <p:pic>
        <p:nvPicPr>
          <p:cNvPr id="16" name="Picture 15">
            <a:extLst>
              <a:ext uri="{FF2B5EF4-FFF2-40B4-BE49-F238E27FC236}">
                <a16:creationId xmlns:a16="http://schemas.microsoft.com/office/drawing/2014/main" id="{DDF5AA17-B23C-B749-A631-A873EC5ED3CB}"/>
              </a:ext>
            </a:extLst>
          </p:cNvPr>
          <p:cNvPicPr>
            <a:picLocks noChangeAspect="1"/>
          </p:cNvPicPr>
          <p:nvPr/>
        </p:nvPicPr>
        <p:blipFill>
          <a:blip r:embed="rId2"/>
          <a:stretch>
            <a:fillRect/>
          </a:stretch>
        </p:blipFill>
        <p:spPr>
          <a:xfrm>
            <a:off x="381000" y="1569106"/>
            <a:ext cx="5257800" cy="4532586"/>
          </a:xfrm>
          <a:prstGeom prst="rect">
            <a:avLst/>
          </a:prstGeom>
        </p:spPr>
      </p:pic>
      <p:pic>
        <p:nvPicPr>
          <p:cNvPr id="4" name="Picture 3">
            <a:extLst>
              <a:ext uri="{FF2B5EF4-FFF2-40B4-BE49-F238E27FC236}">
                <a16:creationId xmlns:a16="http://schemas.microsoft.com/office/drawing/2014/main" id="{042D2708-1473-E74D-98D9-D9673FBF7088}"/>
              </a:ext>
            </a:extLst>
          </p:cNvPr>
          <p:cNvPicPr>
            <a:picLocks noChangeAspect="1"/>
          </p:cNvPicPr>
          <p:nvPr/>
        </p:nvPicPr>
        <p:blipFill rotWithShape="1">
          <a:blip r:embed="rId3"/>
          <a:srcRect t="8383"/>
          <a:stretch/>
        </p:blipFill>
        <p:spPr>
          <a:xfrm>
            <a:off x="1104900" y="6101810"/>
            <a:ext cx="3810000" cy="394775"/>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A06441F-8DE6-C94F-8532-4CC9022F7E7E}"/>
                  </a:ext>
                </a:extLst>
              </p:cNvPr>
              <p:cNvSpPr txBox="1"/>
              <p:nvPr/>
            </p:nvSpPr>
            <p:spPr>
              <a:xfrm>
                <a:off x="5779064" y="2332055"/>
                <a:ext cx="2625014" cy="740395"/>
              </a:xfrm>
              <a:prstGeom prst="rect">
                <a:avLst/>
              </a:prstGeom>
              <a:noFill/>
            </p:spPr>
            <p:txBody>
              <a:bodyPr wrap="none" lIns="0" tIns="0" rIns="0" bIns="0" rtlCol="0">
                <a:spAutoFit/>
              </a:bodyPr>
              <a:lstStyle/>
              <a:p>
                <a14:m>
                  <m:oMath xmlns:m="http://schemas.openxmlformats.org/officeDocument/2006/math">
                    <m:r>
                      <a:rPr lang="en-US" sz="2800" b="0" i="1" smtClean="0">
                        <a:latin typeface="Cambria Math" panose="02040503050406030204" pitchFamily="18" charset="0"/>
                      </a:rPr>
                      <m:t>𝑡</m:t>
                    </m:r>
                    <m:r>
                      <a:rPr lang="en-US" sz="2800" b="0" i="1" smtClean="0">
                        <a:latin typeface="Cambria Math" panose="02040503050406030204" pitchFamily="18" charset="0"/>
                      </a:rPr>
                      <m:t>= </m:t>
                    </m:r>
                    <m:f>
                      <m:fPr>
                        <m:ctrlPr>
                          <a:rPr lang="en-US" sz="2800" b="0" i="1" smtClean="0">
                            <a:latin typeface="Cambria Math" panose="02040503050406030204" pitchFamily="18" charset="0"/>
                          </a:rPr>
                        </m:ctrlPr>
                      </m:fPr>
                      <m:num>
                        <m:acc>
                          <m:accPr>
                            <m:chr m:val="̂"/>
                            <m:ctrlPr>
                              <a:rPr lang="en-US" sz="2800" b="0" i="1" smtClean="0">
                                <a:latin typeface="Cambria Math" panose="02040503050406030204" pitchFamily="18" charset="0"/>
                              </a:rPr>
                            </m:ctrlPr>
                          </m:accPr>
                          <m:e>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𝛽</m:t>
                                </m:r>
                              </m:e>
                              <m:sub>
                                <m:r>
                                  <a:rPr lang="en-US" sz="2800" i="1">
                                    <a:latin typeface="Cambria Math" panose="02040503050406030204" pitchFamily="18" charset="0"/>
                                  </a:rPr>
                                  <m:t>0</m:t>
                                </m:r>
                              </m:sub>
                            </m:sSub>
                          </m:e>
                        </m:acc>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𝛽</m:t>
                            </m:r>
                          </m:e>
                          <m:sub>
                            <m:r>
                              <a:rPr lang="en-US" sz="2800" i="1">
                                <a:latin typeface="Cambria Math" panose="02040503050406030204" pitchFamily="18" charset="0"/>
                              </a:rPr>
                              <m:t>0</m:t>
                            </m:r>
                          </m:sub>
                        </m:sSub>
                      </m:num>
                      <m:den>
                        <m:r>
                          <a:rPr lang="en-US" sz="2800" b="0" i="1" smtClean="0">
                            <a:latin typeface="Cambria Math" panose="02040503050406030204" pitchFamily="18" charset="0"/>
                          </a:rPr>
                          <m:t>𝑆𝐸</m:t>
                        </m:r>
                        <m:r>
                          <a:rPr lang="en-US" sz="2800" b="0" i="1" smtClean="0">
                            <a:latin typeface="Cambria Math" panose="02040503050406030204" pitchFamily="18" charset="0"/>
                          </a:rPr>
                          <m:t>(</m:t>
                        </m:r>
                        <m:acc>
                          <m:accPr>
                            <m:chr m:val="̂"/>
                            <m:ctrlPr>
                              <a:rPr lang="en-US" sz="2800" i="1">
                                <a:latin typeface="Cambria Math" panose="02040503050406030204" pitchFamily="18" charset="0"/>
                              </a:rPr>
                            </m:ctrlPr>
                          </m:accPr>
                          <m:e>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𝛽</m:t>
                                </m:r>
                              </m:e>
                              <m:sub>
                                <m:r>
                                  <a:rPr lang="en-US" sz="2800" i="1">
                                    <a:latin typeface="Cambria Math" panose="02040503050406030204" pitchFamily="18" charset="0"/>
                                  </a:rPr>
                                  <m:t>0</m:t>
                                </m:r>
                              </m:sub>
                            </m:sSub>
                          </m:e>
                        </m:acc>
                        <m:r>
                          <a:rPr lang="en-US" sz="2800" b="0" i="1" smtClean="0">
                            <a:latin typeface="Cambria Math" panose="02040503050406030204" pitchFamily="18" charset="0"/>
                          </a:rPr>
                          <m:t>)</m:t>
                        </m:r>
                      </m:den>
                    </m:f>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𝑛</m:t>
                        </m:r>
                        <m:r>
                          <a:rPr lang="en-US" sz="2800" b="0" i="1" smtClean="0">
                            <a:latin typeface="Cambria Math" panose="02040503050406030204" pitchFamily="18" charset="0"/>
                          </a:rPr>
                          <m:t>−2</m:t>
                        </m:r>
                      </m:sub>
                    </m:sSub>
                  </m:oMath>
                </a14:m>
                <a:r>
                  <a:rPr lang="en-US" sz="2800" dirty="0"/>
                  <a:t> </a:t>
                </a:r>
              </a:p>
            </p:txBody>
          </p:sp>
        </mc:Choice>
        <mc:Fallback xmlns="">
          <p:sp>
            <p:nvSpPr>
              <p:cNvPr id="18" name="TextBox 17">
                <a:extLst>
                  <a:ext uri="{FF2B5EF4-FFF2-40B4-BE49-F238E27FC236}">
                    <a16:creationId xmlns:a16="http://schemas.microsoft.com/office/drawing/2014/main" id="{3A06441F-8DE6-C94F-8532-4CC9022F7E7E}"/>
                  </a:ext>
                </a:extLst>
              </p:cNvPr>
              <p:cNvSpPr txBox="1">
                <a:spLocks noRot="1" noChangeAspect="1" noMove="1" noResize="1" noEditPoints="1" noAdjustHandles="1" noChangeArrowheads="1" noChangeShapeType="1" noTextEdit="1"/>
              </p:cNvSpPr>
              <p:nvPr/>
            </p:nvSpPr>
            <p:spPr>
              <a:xfrm>
                <a:off x="5779064" y="2332055"/>
                <a:ext cx="2625014" cy="740395"/>
              </a:xfrm>
              <a:prstGeom prst="rect">
                <a:avLst/>
              </a:prstGeom>
              <a:blipFill>
                <a:blip r:embed="rId4"/>
                <a:stretch>
                  <a:fillRect l="-3846" t="-508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DB197BD-1220-8C4A-898E-2F01BCD0B912}"/>
                  </a:ext>
                </a:extLst>
              </p:cNvPr>
              <p:cNvSpPr txBox="1"/>
              <p:nvPr/>
            </p:nvSpPr>
            <p:spPr>
              <a:xfrm>
                <a:off x="5257800" y="3352800"/>
                <a:ext cx="3667542" cy="13723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𝑆𝐸</m:t>
                      </m:r>
                      <m:r>
                        <a:rPr lang="en-US"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e>
                      </m:acc>
                      <m:r>
                        <a:rPr lang="en-US" i="1">
                          <a:latin typeface="Cambria Math" panose="02040503050406030204" pitchFamily="18" charset="0"/>
                        </a:rPr>
                        <m:t>) = </m:t>
                      </m:r>
                      <m:r>
                        <a:rPr lang="en-US" i="1" smtClean="0">
                          <a:latin typeface="Cambria Math" panose="02040503050406030204" pitchFamily="18" charset="0"/>
                          <a:ea typeface="Cambria Math" panose="02040503050406030204" pitchFamily="18" charset="0"/>
                        </a:rPr>
                        <m:t>𝜎</m:t>
                      </m:r>
                      <m:rad>
                        <m:radPr>
                          <m:degHide m:val="on"/>
                          <m:ctrlPr>
                            <a:rPr lang="en-US" i="1" smtClean="0">
                              <a:latin typeface="Cambria Math" panose="02040503050406030204" pitchFamily="18" charset="0"/>
                              <a:ea typeface="Cambria Math" panose="02040503050406030204" pitchFamily="18" charset="0"/>
                            </a:rPr>
                          </m:ctrlPr>
                        </m:radPr>
                        <m:deg/>
                        <m:e>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𝑛</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𝑋</m:t>
                                      </m:r>
                                    </m:e>
                                  </m:acc>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𝑥</m:t>
                                  </m:r>
                                </m:sub>
                                <m:sup>
                                  <m:r>
                                    <a:rPr lang="en-US" b="0" i="1" smtClean="0">
                                      <a:latin typeface="Cambria Math" panose="02040503050406030204" pitchFamily="18" charset="0"/>
                                      <a:ea typeface="Cambria Math" panose="02040503050406030204" pitchFamily="18" charset="0"/>
                                    </a:rPr>
                                    <m:t>2</m:t>
                                  </m:r>
                                </m:sup>
                              </m:sSubSup>
                            </m:den>
                          </m:f>
                        </m:e>
                      </m:rad>
                    </m:oMath>
                  </m:oMathPara>
                </a14:m>
                <a:endParaRPr lang="en-US" dirty="0"/>
              </a:p>
              <a:p>
                <a:r>
                  <a:rPr lang="en-US" dirty="0"/>
                  <a:t>where </a:t>
                </a:r>
                <a14:m>
                  <m:oMath xmlns:m="http://schemas.openxmlformats.org/officeDocument/2006/math">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𝑥</m:t>
                        </m:r>
                      </m:sub>
                      <m:sup>
                        <m:r>
                          <a:rPr lang="en-US" i="1">
                            <a:latin typeface="Cambria Math" panose="02040503050406030204" pitchFamily="18" charset="0"/>
                            <a:ea typeface="Cambria Math" panose="02040503050406030204" pitchFamily="18" charset="0"/>
                          </a:rPr>
                          <m:t>2</m:t>
                        </m:r>
                      </m:sup>
                    </m:sSubSup>
                  </m:oMath>
                </a14:m>
                <a:r>
                  <a:rPr lang="en-US" dirty="0"/>
                  <a:t> is the sample</a:t>
                </a:r>
              </a:p>
              <a:p>
                <a:r>
                  <a:rPr lang="en-US" dirty="0"/>
                  <a:t> variance of the X’s)</a:t>
                </a:r>
              </a:p>
            </p:txBody>
          </p:sp>
        </mc:Choice>
        <mc:Fallback xmlns="">
          <p:sp>
            <p:nvSpPr>
              <p:cNvPr id="19" name="TextBox 18">
                <a:extLst>
                  <a:ext uri="{FF2B5EF4-FFF2-40B4-BE49-F238E27FC236}">
                    <a16:creationId xmlns:a16="http://schemas.microsoft.com/office/drawing/2014/main" id="{3DB197BD-1220-8C4A-898E-2F01BCD0B912}"/>
                  </a:ext>
                </a:extLst>
              </p:cNvPr>
              <p:cNvSpPr txBox="1">
                <a:spLocks noRot="1" noChangeAspect="1" noMove="1" noResize="1" noEditPoints="1" noAdjustHandles="1" noChangeArrowheads="1" noChangeShapeType="1" noTextEdit="1"/>
              </p:cNvSpPr>
              <p:nvPr/>
            </p:nvSpPr>
            <p:spPr>
              <a:xfrm>
                <a:off x="5257800" y="3352800"/>
                <a:ext cx="3667542" cy="1372363"/>
              </a:xfrm>
              <a:prstGeom prst="rect">
                <a:avLst/>
              </a:prstGeom>
              <a:blipFill>
                <a:blip r:embed="rId5"/>
                <a:stretch>
                  <a:fillRect l="-3793" b="-9259"/>
                </a:stretch>
              </a:blipFill>
            </p:spPr>
            <p:txBody>
              <a:bodyPr/>
              <a:lstStyle/>
              <a:p>
                <a:r>
                  <a:rPr lang="en-US">
                    <a:noFill/>
                  </a:rPr>
                  <a:t> </a:t>
                </a:r>
              </a:p>
            </p:txBody>
          </p:sp>
        </mc:Fallback>
      </mc:AlternateContent>
    </p:spTree>
    <p:extLst>
      <p:ext uri="{BB962C8B-B14F-4D97-AF65-F5344CB8AC3E}">
        <p14:creationId xmlns:p14="http://schemas.microsoft.com/office/powerpoint/2010/main" val="898260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CF6F5-117D-6A43-ADE7-516F5DDAA3A9}"/>
              </a:ext>
            </a:extLst>
          </p:cNvPr>
          <p:cNvSpPr>
            <a:spLocks noGrp="1"/>
          </p:cNvSpPr>
          <p:nvPr>
            <p:ph type="title"/>
          </p:nvPr>
        </p:nvSpPr>
        <p:spPr>
          <a:xfrm>
            <a:off x="0" y="228600"/>
            <a:ext cx="9144000" cy="1143000"/>
          </a:xfrm>
        </p:spPr>
        <p:txBody>
          <a:bodyPr>
            <a:noAutofit/>
          </a:bodyPr>
          <a:lstStyle/>
          <a:p>
            <a:r>
              <a:rPr lang="en-US" sz="3600" dirty="0"/>
              <a:t>SLR | R and The Parameter Estimate Table</a:t>
            </a:r>
          </a:p>
        </p:txBody>
      </p:sp>
      <p:sp>
        <p:nvSpPr>
          <p:cNvPr id="6" name="Rectangle 5">
            <a:extLst>
              <a:ext uri="{FF2B5EF4-FFF2-40B4-BE49-F238E27FC236}">
                <a16:creationId xmlns:a16="http://schemas.microsoft.com/office/drawing/2014/main" id="{9D3B1D93-AB48-EF47-83C4-47F06CFE4BA5}"/>
              </a:ext>
            </a:extLst>
          </p:cNvPr>
          <p:cNvSpPr/>
          <p:nvPr/>
        </p:nvSpPr>
        <p:spPr>
          <a:xfrm>
            <a:off x="3429000" y="1429051"/>
            <a:ext cx="4572000" cy="646331"/>
          </a:xfrm>
          <a:prstGeom prst="rect">
            <a:avLst/>
          </a:prstGeom>
        </p:spPr>
        <p:txBody>
          <a:bodyPr>
            <a:spAutoFit/>
          </a:bodyPr>
          <a:lstStyle/>
          <a:p>
            <a:r>
              <a:rPr lang="en-US" sz="1200" dirty="0"/>
              <a:t>fit = </a:t>
            </a:r>
            <a:r>
              <a:rPr lang="en-US" sz="1200" dirty="0" err="1"/>
              <a:t>lm</a:t>
            </a:r>
            <a:r>
              <a:rPr lang="en-US" sz="1200" dirty="0"/>
              <a:t>(</a:t>
            </a:r>
            <a:r>
              <a:rPr lang="en-US" sz="1200" dirty="0" err="1"/>
              <a:t>MPG~Weight</a:t>
            </a:r>
            <a:r>
              <a:rPr lang="en-US" sz="1200" dirty="0"/>
              <a:t>, data = </a:t>
            </a:r>
            <a:r>
              <a:rPr lang="en-US" sz="1200" dirty="0" err="1"/>
              <a:t>dfMPG</a:t>
            </a:r>
            <a:r>
              <a:rPr lang="en-US" sz="1200" dirty="0"/>
              <a:t>)</a:t>
            </a:r>
          </a:p>
          <a:p>
            <a:r>
              <a:rPr lang="en-US" sz="1200" dirty="0"/>
              <a:t>summary(fit)</a:t>
            </a:r>
          </a:p>
          <a:p>
            <a:r>
              <a:rPr lang="en-US" sz="1200" dirty="0" err="1"/>
              <a:t>confint</a:t>
            </a:r>
            <a:r>
              <a:rPr lang="en-US" sz="1200" dirty="0"/>
              <a:t>(fit)</a:t>
            </a:r>
          </a:p>
        </p:txBody>
      </p:sp>
      <mc:AlternateContent xmlns:mc="http://schemas.openxmlformats.org/markup-compatibility/2006" xmlns:a14="http://schemas.microsoft.com/office/drawing/2010/main">
        <mc:Choice Requires="a14">
          <p:sp>
            <p:nvSpPr>
              <p:cNvPr id="7" name="Text Box 6">
                <a:extLst>
                  <a:ext uri="{FF2B5EF4-FFF2-40B4-BE49-F238E27FC236}">
                    <a16:creationId xmlns:a16="http://schemas.microsoft.com/office/drawing/2014/main" id="{809A6371-E205-2146-9AA1-5D74D78CF5A1}"/>
                  </a:ext>
                </a:extLst>
              </p:cNvPr>
              <p:cNvSpPr txBox="1">
                <a:spLocks noChangeArrowheads="1"/>
              </p:cNvSpPr>
              <p:nvPr/>
            </p:nvSpPr>
            <p:spPr bwMode="auto">
              <a:xfrm>
                <a:off x="4100336" y="3223736"/>
                <a:ext cx="1349472" cy="1015663"/>
              </a:xfrm>
              <a:prstGeom prst="rect">
                <a:avLst/>
              </a:prstGeom>
              <a:noFill/>
              <a:ln w="12700">
                <a:noFill/>
                <a:miter lim="800000"/>
                <a:headEnd/>
                <a:tailEnd/>
              </a:ln>
            </p:spPr>
            <p:txBody>
              <a:bodyPr wrap="none" anchor="ctr">
                <a:prstTxWarp prst="textNoShape">
                  <a:avLst/>
                </a:prstTxWarp>
                <a:spAutoFit/>
              </a:bodyPr>
              <a:lstStyle/>
              <a:p>
                <a:r>
                  <a:rPr lang="en-US" sz="2000" b="1" i="1" dirty="0">
                    <a:solidFill>
                      <a:schemeClr val="tx2"/>
                    </a:solidFill>
                  </a:rPr>
                  <a:t>H</a:t>
                </a:r>
                <a:r>
                  <a:rPr lang="en-US" sz="2000" b="1" baseline="-25000" dirty="0">
                    <a:solidFill>
                      <a:schemeClr val="tx2"/>
                    </a:solidFill>
                  </a:rPr>
                  <a:t>0</a:t>
                </a:r>
                <a:r>
                  <a:rPr lang="en-US" sz="2000" b="1" dirty="0">
                    <a:solidFill>
                      <a:schemeClr val="tx2"/>
                    </a:solidFill>
                  </a:rPr>
                  <a:t>: </a:t>
                </a:r>
                <a14:m>
                  <m:oMath xmlns:m="http://schemas.openxmlformats.org/officeDocument/2006/math">
                    <m:sSub>
                      <m:sSubPr>
                        <m:ctrlPr>
                          <a:rPr lang="en-US" sz="2000" b="1" i="1" smtClean="0">
                            <a:solidFill>
                              <a:schemeClr val="tx2"/>
                            </a:solidFill>
                            <a:latin typeface="Cambria Math" panose="02040503050406030204" pitchFamily="18" charset="0"/>
                          </a:rPr>
                        </m:ctrlPr>
                      </m:sSubPr>
                      <m:e>
                        <m:r>
                          <a:rPr lang="en-US" sz="2000" b="1" i="1" smtClean="0">
                            <a:solidFill>
                              <a:schemeClr val="tx2"/>
                            </a:solidFill>
                            <a:latin typeface="Cambria Math" panose="02040503050406030204" pitchFamily="18" charset="0"/>
                            <a:ea typeface="Cambria Math" panose="02040503050406030204" pitchFamily="18" charset="0"/>
                          </a:rPr>
                          <m:t>𝜷</m:t>
                        </m:r>
                      </m:e>
                      <m:sub>
                        <m:r>
                          <a:rPr lang="en-US" sz="2000" b="1" i="1" smtClean="0">
                            <a:solidFill>
                              <a:schemeClr val="tx2"/>
                            </a:solidFill>
                            <a:latin typeface="Cambria Math" panose="02040503050406030204" pitchFamily="18" charset="0"/>
                          </a:rPr>
                          <m:t>𝟎</m:t>
                        </m:r>
                      </m:sub>
                    </m:sSub>
                  </m:oMath>
                </a14:m>
                <a:r>
                  <a:rPr lang="en-US" sz="2000" b="1" dirty="0">
                    <a:solidFill>
                      <a:schemeClr val="tx2"/>
                    </a:solidFill>
                    <a:sym typeface="Symbol" charset="2"/>
                  </a:rPr>
                  <a:t>= 0 </a:t>
                </a:r>
              </a:p>
              <a:p>
                <a:r>
                  <a:rPr lang="en-US" sz="2000" b="1" i="1" dirty="0">
                    <a:solidFill>
                      <a:schemeClr val="tx2"/>
                    </a:solidFill>
                    <a:sym typeface="Symbol" charset="2"/>
                  </a:rPr>
                  <a:t>H</a:t>
                </a:r>
                <a:r>
                  <a:rPr lang="en-US" sz="2000" b="1" baseline="-25000" dirty="0">
                    <a:solidFill>
                      <a:schemeClr val="tx2"/>
                    </a:solidFill>
                    <a:sym typeface="Symbol" charset="2"/>
                  </a:rPr>
                  <a:t>1</a:t>
                </a:r>
                <a:r>
                  <a:rPr lang="en-US" sz="2000" b="1" dirty="0">
                    <a:solidFill>
                      <a:schemeClr val="tx2"/>
                    </a:solidFill>
                    <a:sym typeface="Symbol" charset="2"/>
                  </a:rPr>
                  <a:t>: </a:t>
                </a:r>
                <a14:m>
                  <m:oMath xmlns:m="http://schemas.openxmlformats.org/officeDocument/2006/math">
                    <m:sSub>
                      <m:sSubPr>
                        <m:ctrlPr>
                          <a:rPr lang="en-US" sz="2000" b="1" i="1">
                            <a:solidFill>
                              <a:schemeClr val="tx2"/>
                            </a:solidFill>
                            <a:latin typeface="Cambria Math" panose="02040503050406030204" pitchFamily="18" charset="0"/>
                          </a:rPr>
                        </m:ctrlPr>
                      </m:sSubPr>
                      <m:e>
                        <m:r>
                          <a:rPr lang="en-US" sz="2000" b="1" i="1">
                            <a:solidFill>
                              <a:schemeClr val="tx2"/>
                            </a:solidFill>
                            <a:latin typeface="Cambria Math" panose="02040503050406030204" pitchFamily="18" charset="0"/>
                            <a:ea typeface="Cambria Math" panose="02040503050406030204" pitchFamily="18" charset="0"/>
                          </a:rPr>
                          <m:t>𝜷</m:t>
                        </m:r>
                      </m:e>
                      <m:sub>
                        <m:r>
                          <a:rPr lang="en-US" sz="2000" b="1" i="1">
                            <a:solidFill>
                              <a:schemeClr val="tx2"/>
                            </a:solidFill>
                            <a:latin typeface="Cambria Math" panose="02040503050406030204" pitchFamily="18" charset="0"/>
                          </a:rPr>
                          <m:t>𝟎</m:t>
                        </m:r>
                      </m:sub>
                    </m:sSub>
                  </m:oMath>
                </a14:m>
                <a:r>
                  <a:rPr lang="en-US" sz="2000" b="1" dirty="0">
                    <a:solidFill>
                      <a:schemeClr val="tx2"/>
                    </a:solidFill>
                    <a:sym typeface="Symbol" charset="2"/>
                  </a:rPr>
                  <a:t> </a:t>
                </a:r>
                <a:r>
                  <a:rPr lang="en-US" sz="2000" b="1" dirty="0">
                    <a:solidFill>
                      <a:schemeClr val="tx2"/>
                    </a:solidFill>
                    <a:ea typeface="Arial" charset="0"/>
                    <a:cs typeface="Arial" charset="0"/>
                    <a:sym typeface="Symbol" charset="2"/>
                  </a:rPr>
                  <a:t>≠ </a:t>
                </a:r>
                <a:r>
                  <a:rPr lang="en-US" sz="2000" b="1" dirty="0">
                    <a:solidFill>
                      <a:schemeClr val="tx2"/>
                    </a:solidFill>
                    <a:sym typeface="Symbol" charset="2"/>
                  </a:rPr>
                  <a:t>0</a:t>
                </a:r>
              </a:p>
              <a:p>
                <a:r>
                  <a:rPr lang="en-US" sz="2000" b="1" dirty="0">
                    <a:solidFill>
                      <a:schemeClr val="tx2"/>
                    </a:solidFill>
                    <a:sym typeface="Symbol" charset="2"/>
                  </a:rPr>
                  <a:t> = 0.05</a:t>
                </a:r>
              </a:p>
            </p:txBody>
          </p:sp>
        </mc:Choice>
        <mc:Fallback xmlns="">
          <p:sp>
            <p:nvSpPr>
              <p:cNvPr id="7" name="Text Box 6">
                <a:extLst>
                  <a:ext uri="{FF2B5EF4-FFF2-40B4-BE49-F238E27FC236}">
                    <a16:creationId xmlns:a16="http://schemas.microsoft.com/office/drawing/2014/main" id="{809A6371-E205-2146-9AA1-5D74D78CF5A1}"/>
                  </a:ext>
                </a:extLst>
              </p:cNvPr>
              <p:cNvSpPr txBox="1">
                <a:spLocks noRot="1" noChangeAspect="1" noMove="1" noResize="1" noEditPoints="1" noAdjustHandles="1" noChangeArrowheads="1" noChangeShapeType="1" noTextEdit="1"/>
              </p:cNvSpPr>
              <p:nvPr/>
            </p:nvSpPr>
            <p:spPr bwMode="auto">
              <a:xfrm>
                <a:off x="4100336" y="3223736"/>
                <a:ext cx="1349472" cy="1015663"/>
              </a:xfrm>
              <a:prstGeom prst="rect">
                <a:avLst/>
              </a:prstGeom>
              <a:blipFill>
                <a:blip r:embed="rId2"/>
                <a:stretch>
                  <a:fillRect l="-4673" t="-2469" r="-2804" b="-9877"/>
                </a:stretch>
              </a:blipFill>
              <a:ln w="12700">
                <a:noFill/>
                <a:miter lim="800000"/>
                <a:headEnd/>
                <a:tailEnd/>
              </a:ln>
            </p:spPr>
            <p:txBody>
              <a:bodyPr/>
              <a:lstStyle/>
              <a:p>
                <a:r>
                  <a:rPr lang="en-US">
                    <a:noFill/>
                  </a:rPr>
                  <a:t> </a:t>
                </a:r>
              </a:p>
            </p:txBody>
          </p:sp>
        </mc:Fallback>
      </mc:AlternateContent>
      <p:pic>
        <p:nvPicPr>
          <p:cNvPr id="9" name="Picture 8">
            <a:extLst>
              <a:ext uri="{FF2B5EF4-FFF2-40B4-BE49-F238E27FC236}">
                <a16:creationId xmlns:a16="http://schemas.microsoft.com/office/drawing/2014/main" id="{8B44339D-5675-7A4C-8C1B-674460EF38A2}"/>
              </a:ext>
            </a:extLst>
          </p:cNvPr>
          <p:cNvPicPr>
            <a:picLocks noChangeAspect="1"/>
          </p:cNvPicPr>
          <p:nvPr/>
        </p:nvPicPr>
        <p:blipFill rotWithShape="1">
          <a:blip r:embed="rId3"/>
          <a:srcRect b="19385"/>
          <a:stretch/>
        </p:blipFill>
        <p:spPr>
          <a:xfrm>
            <a:off x="3065051" y="4279261"/>
            <a:ext cx="3182358" cy="1108284"/>
          </a:xfrm>
          <a:prstGeom prst="rect">
            <a:avLst/>
          </a:prstGeom>
        </p:spPr>
      </p:pic>
      <p:cxnSp>
        <p:nvCxnSpPr>
          <p:cNvPr id="10" name="Straight Connector 9">
            <a:extLst>
              <a:ext uri="{FF2B5EF4-FFF2-40B4-BE49-F238E27FC236}">
                <a16:creationId xmlns:a16="http://schemas.microsoft.com/office/drawing/2014/main" id="{1253DD52-F1B0-3E46-945D-08D0EECB531E}"/>
              </a:ext>
            </a:extLst>
          </p:cNvPr>
          <p:cNvCxnSpPr/>
          <p:nvPr/>
        </p:nvCxnSpPr>
        <p:spPr>
          <a:xfrm>
            <a:off x="3389831" y="5232534"/>
            <a:ext cx="0" cy="2286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F9DFF1D-FEC0-E341-8F12-E5F4DB789598}"/>
              </a:ext>
            </a:extLst>
          </p:cNvPr>
          <p:cNvSpPr txBox="1"/>
          <p:nvPr/>
        </p:nvSpPr>
        <p:spPr>
          <a:xfrm>
            <a:off x="5808251" y="5422261"/>
            <a:ext cx="762000" cy="307777"/>
          </a:xfrm>
          <a:prstGeom prst="rect">
            <a:avLst/>
          </a:prstGeom>
          <a:noFill/>
        </p:spPr>
        <p:txBody>
          <a:bodyPr wrap="square" rtlCol="0">
            <a:spAutoFit/>
          </a:bodyPr>
          <a:lstStyle/>
          <a:p>
            <a:r>
              <a:rPr lang="en-US" sz="1400" dirty="0">
                <a:solidFill>
                  <a:srgbClr val="FF0000"/>
                </a:solidFill>
              </a:rPr>
              <a:t>30.62</a:t>
            </a:r>
          </a:p>
        </p:txBody>
      </p:sp>
      <p:cxnSp>
        <p:nvCxnSpPr>
          <p:cNvPr id="12" name="Straight Connector 11">
            <a:extLst>
              <a:ext uri="{FF2B5EF4-FFF2-40B4-BE49-F238E27FC236}">
                <a16:creationId xmlns:a16="http://schemas.microsoft.com/office/drawing/2014/main" id="{4611C257-7790-6B4B-81CD-E25AC1249BDA}"/>
              </a:ext>
            </a:extLst>
          </p:cNvPr>
          <p:cNvCxnSpPr/>
          <p:nvPr/>
        </p:nvCxnSpPr>
        <p:spPr>
          <a:xfrm>
            <a:off x="6078326" y="5232534"/>
            <a:ext cx="0" cy="2286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16DD5DE-000E-6441-B6AA-04155865E9D6}"/>
              </a:ext>
            </a:extLst>
          </p:cNvPr>
          <p:cNvSpPr txBox="1"/>
          <p:nvPr/>
        </p:nvSpPr>
        <p:spPr>
          <a:xfrm>
            <a:off x="3065051" y="5430559"/>
            <a:ext cx="762000" cy="307777"/>
          </a:xfrm>
          <a:prstGeom prst="rect">
            <a:avLst/>
          </a:prstGeom>
          <a:noFill/>
        </p:spPr>
        <p:txBody>
          <a:bodyPr wrap="square" rtlCol="0">
            <a:spAutoFit/>
          </a:bodyPr>
          <a:lstStyle/>
          <a:p>
            <a:r>
              <a:rPr lang="en-US" sz="1400" dirty="0">
                <a:solidFill>
                  <a:srgbClr val="FF0000"/>
                </a:solidFill>
              </a:rPr>
              <a:t>-30.62</a:t>
            </a:r>
          </a:p>
        </p:txBody>
      </p:sp>
      <p:sp>
        <p:nvSpPr>
          <p:cNvPr id="14" name="Freeform 13">
            <a:extLst>
              <a:ext uri="{FF2B5EF4-FFF2-40B4-BE49-F238E27FC236}">
                <a16:creationId xmlns:a16="http://schemas.microsoft.com/office/drawing/2014/main" id="{EB0F36B2-2E64-964F-940C-1F766B3EAC9C}"/>
              </a:ext>
            </a:extLst>
          </p:cNvPr>
          <p:cNvSpPr/>
          <p:nvPr/>
        </p:nvSpPr>
        <p:spPr>
          <a:xfrm flipH="1">
            <a:off x="6091496" y="5027861"/>
            <a:ext cx="205447" cy="31725"/>
          </a:xfrm>
          <a:custGeom>
            <a:avLst/>
            <a:gdLst>
              <a:gd name="connsiteX0" fmla="*/ 0 w 844731"/>
              <a:gd name="connsiteY0" fmla="*/ 418012 h 444137"/>
              <a:gd name="connsiteX1" fmla="*/ 309154 w 844731"/>
              <a:gd name="connsiteY1" fmla="*/ 352697 h 444137"/>
              <a:gd name="connsiteX2" fmla="*/ 566057 w 844731"/>
              <a:gd name="connsiteY2" fmla="*/ 195943 h 444137"/>
              <a:gd name="connsiteX3" fmla="*/ 844731 w 844731"/>
              <a:gd name="connsiteY3" fmla="*/ 0 h 444137"/>
              <a:gd name="connsiteX4" fmla="*/ 840377 w 844731"/>
              <a:gd name="connsiteY4" fmla="*/ 444137 h 444137"/>
              <a:gd name="connsiteX5" fmla="*/ 0 w 844731"/>
              <a:gd name="connsiteY5" fmla="*/ 418012 h 444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731" h="444137">
                <a:moveTo>
                  <a:pt x="0" y="418012"/>
                </a:moveTo>
                <a:lnTo>
                  <a:pt x="309154" y="352697"/>
                </a:lnTo>
                <a:lnTo>
                  <a:pt x="566057" y="195943"/>
                </a:lnTo>
                <a:lnTo>
                  <a:pt x="844731" y="0"/>
                </a:lnTo>
                <a:cubicBezTo>
                  <a:pt x="843280" y="148046"/>
                  <a:pt x="841828" y="296091"/>
                  <a:pt x="840377" y="444137"/>
                </a:cubicBezTo>
                <a:lnTo>
                  <a:pt x="0" y="418012"/>
                </a:lnTo>
                <a:close/>
              </a:path>
            </a:pathLst>
          </a:cu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09649F3E-5502-3649-8844-4F3A4ED40DFE}"/>
              </a:ext>
            </a:extLst>
          </p:cNvPr>
          <p:cNvSpPr/>
          <p:nvPr/>
        </p:nvSpPr>
        <p:spPr>
          <a:xfrm>
            <a:off x="3217451" y="5030869"/>
            <a:ext cx="167695" cy="28779"/>
          </a:xfrm>
          <a:custGeom>
            <a:avLst/>
            <a:gdLst>
              <a:gd name="connsiteX0" fmla="*/ 0 w 844731"/>
              <a:gd name="connsiteY0" fmla="*/ 418012 h 444137"/>
              <a:gd name="connsiteX1" fmla="*/ 309154 w 844731"/>
              <a:gd name="connsiteY1" fmla="*/ 352697 h 444137"/>
              <a:gd name="connsiteX2" fmla="*/ 566057 w 844731"/>
              <a:gd name="connsiteY2" fmla="*/ 195943 h 444137"/>
              <a:gd name="connsiteX3" fmla="*/ 844731 w 844731"/>
              <a:gd name="connsiteY3" fmla="*/ 0 h 444137"/>
              <a:gd name="connsiteX4" fmla="*/ 840377 w 844731"/>
              <a:gd name="connsiteY4" fmla="*/ 444137 h 444137"/>
              <a:gd name="connsiteX5" fmla="*/ 0 w 844731"/>
              <a:gd name="connsiteY5" fmla="*/ 418012 h 444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731" h="444137">
                <a:moveTo>
                  <a:pt x="0" y="418012"/>
                </a:moveTo>
                <a:lnTo>
                  <a:pt x="309154" y="352697"/>
                </a:lnTo>
                <a:lnTo>
                  <a:pt x="566057" y="195943"/>
                </a:lnTo>
                <a:lnTo>
                  <a:pt x="844731" y="0"/>
                </a:lnTo>
                <a:cubicBezTo>
                  <a:pt x="843280" y="148046"/>
                  <a:pt x="841828" y="296091"/>
                  <a:pt x="840377" y="444137"/>
                </a:cubicBezTo>
                <a:lnTo>
                  <a:pt x="0" y="418012"/>
                </a:lnTo>
                <a:close/>
              </a:path>
            </a:pathLst>
          </a:cu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030C16CA-B4B3-F34B-8738-B54E2104522A}"/>
              </a:ext>
            </a:extLst>
          </p:cNvPr>
          <p:cNvSpPr txBox="1"/>
          <p:nvPr/>
        </p:nvSpPr>
        <p:spPr>
          <a:xfrm>
            <a:off x="914400" y="5858470"/>
            <a:ext cx="7848600" cy="923330"/>
          </a:xfrm>
          <a:prstGeom prst="rect">
            <a:avLst/>
          </a:prstGeom>
          <a:noFill/>
        </p:spPr>
        <p:txBody>
          <a:bodyPr wrap="square" rtlCol="0">
            <a:spAutoFit/>
          </a:bodyPr>
          <a:lstStyle/>
          <a:p>
            <a:r>
              <a:rPr lang="en-US" dirty="0"/>
              <a:t>There is overwhelming evidence to suggest that the intercept is different from zero (</a:t>
            </a:r>
            <a:r>
              <a:rPr lang="en-US" dirty="0" err="1"/>
              <a:t>pvalue</a:t>
            </a:r>
            <a:r>
              <a:rPr lang="en-US" dirty="0"/>
              <a:t> &lt; .00001).  Our best estimate is 50 and we are 95% confident that the intercept is between 46.14  and 53.86.  </a:t>
            </a:r>
          </a:p>
        </p:txBody>
      </p:sp>
      <p:pic>
        <p:nvPicPr>
          <p:cNvPr id="21" name="Picture 20">
            <a:extLst>
              <a:ext uri="{FF2B5EF4-FFF2-40B4-BE49-F238E27FC236}">
                <a16:creationId xmlns:a16="http://schemas.microsoft.com/office/drawing/2014/main" id="{694DAB6D-E58E-3743-AEE6-C457D87B50F3}"/>
              </a:ext>
            </a:extLst>
          </p:cNvPr>
          <p:cNvPicPr>
            <a:picLocks noChangeAspect="1"/>
          </p:cNvPicPr>
          <p:nvPr/>
        </p:nvPicPr>
        <p:blipFill>
          <a:blip r:embed="rId4"/>
          <a:stretch>
            <a:fillRect/>
          </a:stretch>
        </p:blipFill>
        <p:spPr>
          <a:xfrm>
            <a:off x="1524001" y="2142367"/>
            <a:ext cx="3130550" cy="658635"/>
          </a:xfrm>
          <a:prstGeom prst="rect">
            <a:avLst/>
          </a:prstGeom>
        </p:spPr>
      </p:pic>
      <p:pic>
        <p:nvPicPr>
          <p:cNvPr id="22" name="Picture 21">
            <a:extLst>
              <a:ext uri="{FF2B5EF4-FFF2-40B4-BE49-F238E27FC236}">
                <a16:creationId xmlns:a16="http://schemas.microsoft.com/office/drawing/2014/main" id="{55E65180-D0C2-684B-AA54-DCFB5BF35841}"/>
              </a:ext>
            </a:extLst>
          </p:cNvPr>
          <p:cNvPicPr>
            <a:picLocks noChangeAspect="1"/>
          </p:cNvPicPr>
          <p:nvPr/>
        </p:nvPicPr>
        <p:blipFill>
          <a:blip r:embed="rId5"/>
          <a:stretch>
            <a:fillRect/>
          </a:stretch>
        </p:blipFill>
        <p:spPr>
          <a:xfrm>
            <a:off x="5181600" y="2148653"/>
            <a:ext cx="2131619" cy="652349"/>
          </a:xfrm>
          <a:prstGeom prst="rect">
            <a:avLst/>
          </a:prstGeom>
        </p:spPr>
      </p:pic>
      <p:pic>
        <p:nvPicPr>
          <p:cNvPr id="23" name="Picture 22">
            <a:extLst>
              <a:ext uri="{FF2B5EF4-FFF2-40B4-BE49-F238E27FC236}">
                <a16:creationId xmlns:a16="http://schemas.microsoft.com/office/drawing/2014/main" id="{155FF3D4-5A9A-BA46-9E99-7532185B5E17}"/>
              </a:ext>
            </a:extLst>
          </p:cNvPr>
          <p:cNvPicPr>
            <a:picLocks noChangeAspect="1"/>
          </p:cNvPicPr>
          <p:nvPr/>
        </p:nvPicPr>
        <p:blipFill>
          <a:blip r:embed="rId6"/>
          <a:stretch>
            <a:fillRect/>
          </a:stretch>
        </p:blipFill>
        <p:spPr>
          <a:xfrm>
            <a:off x="1524000" y="2826990"/>
            <a:ext cx="3381917" cy="177996"/>
          </a:xfrm>
          <a:prstGeom prst="rect">
            <a:avLst/>
          </a:prstGeom>
        </p:spPr>
      </p:pic>
    </p:spTree>
    <p:extLst>
      <p:ext uri="{BB962C8B-B14F-4D97-AF65-F5344CB8AC3E}">
        <p14:creationId xmlns:p14="http://schemas.microsoft.com/office/powerpoint/2010/main" val="3774984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3" grpId="0"/>
      <p:bldP spid="14" grpId="0" animBg="1"/>
      <p:bldP spid="17" grpId="0" animBg="1"/>
      <p:bldP spid="2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9863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229600" cy="900546"/>
          </a:xfrm>
        </p:spPr>
        <p:txBody>
          <a:bodyPr>
            <a:normAutofit/>
          </a:bodyPr>
          <a:lstStyle/>
          <a:p>
            <a:r>
              <a:rPr lang="en-US" sz="3900" dirty="0"/>
              <a:t>SLR | Practical Setting</a:t>
            </a:r>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12510316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229600" cy="900546"/>
          </a:xfrm>
        </p:spPr>
        <p:txBody>
          <a:bodyPr>
            <a:normAutofit/>
          </a:bodyPr>
          <a:lstStyle/>
          <a:p>
            <a:r>
              <a:rPr lang="en-US" sz="3900" dirty="0"/>
              <a:t>SLR | Example: MPG versus Weight</a:t>
            </a:r>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26481673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F397F-79BF-2148-9A14-A35263C86C2E}"/>
              </a:ext>
            </a:extLst>
          </p:cNvPr>
          <p:cNvSpPr>
            <a:spLocks noGrp="1"/>
          </p:cNvSpPr>
          <p:nvPr>
            <p:ph type="title"/>
          </p:nvPr>
        </p:nvSpPr>
        <p:spPr/>
        <p:txBody>
          <a:bodyPr/>
          <a:lstStyle/>
          <a:p>
            <a:r>
              <a:rPr lang="en-US" dirty="0" err="1"/>
              <a:t>mtcars</a:t>
            </a:r>
            <a:r>
              <a:rPr lang="en-US" dirty="0"/>
              <a:t>: MPG v. Weight</a:t>
            </a:r>
          </a:p>
        </p:txBody>
      </p:sp>
      <p:sp>
        <p:nvSpPr>
          <p:cNvPr id="3" name="Content Placeholder 2">
            <a:extLst>
              <a:ext uri="{FF2B5EF4-FFF2-40B4-BE49-F238E27FC236}">
                <a16:creationId xmlns:a16="http://schemas.microsoft.com/office/drawing/2014/main" id="{4F942870-3663-BA44-AE46-176B55B0099F}"/>
              </a:ext>
            </a:extLst>
          </p:cNvPr>
          <p:cNvSpPr>
            <a:spLocks noGrp="1"/>
          </p:cNvSpPr>
          <p:nvPr>
            <p:ph idx="1"/>
          </p:nvPr>
        </p:nvSpPr>
        <p:spPr/>
        <p:txBody>
          <a:bodyPr/>
          <a:lstStyle/>
          <a:p>
            <a:pPr marL="0" indent="0">
              <a:buNone/>
            </a:pPr>
            <a:r>
              <a:rPr lang="en-US" dirty="0"/>
              <a:t>QOIs: </a:t>
            </a:r>
          </a:p>
          <a:p>
            <a:pPr marL="514350" indent="-514350">
              <a:buAutoNum type="arabicPeriod"/>
            </a:pPr>
            <a:r>
              <a:rPr lang="en-US" dirty="0"/>
              <a:t>Quantify the relationship between the </a:t>
            </a:r>
            <a:r>
              <a:rPr lang="en-US" i="1" dirty="0"/>
              <a:t>mean</a:t>
            </a:r>
            <a:r>
              <a:rPr lang="en-US" dirty="0"/>
              <a:t> mpg and the weight of the car.  </a:t>
            </a:r>
          </a:p>
          <a:p>
            <a:pPr marL="514350" indent="-514350">
              <a:buAutoNum type="arabicPeriod"/>
            </a:pPr>
            <a:endParaRPr lang="en-US" dirty="0"/>
          </a:p>
          <a:p>
            <a:pPr marL="514350" indent="-514350">
              <a:buAutoNum type="arabicPeriod"/>
            </a:pPr>
            <a:r>
              <a:rPr lang="en-US" dirty="0"/>
              <a:t>We have new Mercedes that weighs 2,304 </a:t>
            </a:r>
            <a:r>
              <a:rPr lang="en-US" dirty="0" err="1"/>
              <a:t>lbs</a:t>
            </a:r>
            <a:r>
              <a:rPr lang="en-US" dirty="0"/>
              <a:t> and we would like to estimate the </a:t>
            </a:r>
            <a:r>
              <a:rPr lang="en-US" i="1" dirty="0"/>
              <a:t>mean</a:t>
            </a:r>
            <a:r>
              <a:rPr lang="en-US" dirty="0"/>
              <a:t> mpg based only on this information.  </a:t>
            </a:r>
          </a:p>
        </p:txBody>
      </p:sp>
    </p:spTree>
    <p:extLst>
      <p:ext uri="{BB962C8B-B14F-4D97-AF65-F5344CB8AC3E}">
        <p14:creationId xmlns:p14="http://schemas.microsoft.com/office/powerpoint/2010/main" val="20266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9DADD-DB75-4649-B93F-93F890DD1A46}"/>
              </a:ext>
            </a:extLst>
          </p:cNvPr>
          <p:cNvSpPr>
            <a:spLocks noGrp="1"/>
          </p:cNvSpPr>
          <p:nvPr>
            <p:ph type="title"/>
          </p:nvPr>
        </p:nvSpPr>
        <p:spPr/>
        <p:txBody>
          <a:bodyPr/>
          <a:lstStyle/>
          <a:p>
            <a:r>
              <a:rPr lang="en-US" dirty="0" err="1"/>
              <a:t>mtcars</a:t>
            </a:r>
            <a:r>
              <a:rPr lang="en-US" dirty="0"/>
              <a:t>: MPG v. Weight</a:t>
            </a:r>
          </a:p>
        </p:txBody>
      </p:sp>
      <p:pic>
        <p:nvPicPr>
          <p:cNvPr id="4" name="Picture 3">
            <a:extLst>
              <a:ext uri="{FF2B5EF4-FFF2-40B4-BE49-F238E27FC236}">
                <a16:creationId xmlns:a16="http://schemas.microsoft.com/office/drawing/2014/main" id="{D171388A-E6A8-5146-B85C-5B445949C643}"/>
              </a:ext>
            </a:extLst>
          </p:cNvPr>
          <p:cNvPicPr>
            <a:picLocks noChangeAspect="1"/>
          </p:cNvPicPr>
          <p:nvPr/>
        </p:nvPicPr>
        <p:blipFill>
          <a:blip r:embed="rId2"/>
          <a:stretch>
            <a:fillRect/>
          </a:stretch>
        </p:blipFill>
        <p:spPr>
          <a:xfrm>
            <a:off x="228600" y="1981200"/>
            <a:ext cx="4596384" cy="3962400"/>
          </a:xfrm>
          <a:prstGeom prst="rect">
            <a:avLst/>
          </a:prstGeom>
        </p:spPr>
      </p:pic>
      <p:sp>
        <p:nvSpPr>
          <p:cNvPr id="5" name="TextBox 4">
            <a:extLst>
              <a:ext uri="{FF2B5EF4-FFF2-40B4-BE49-F238E27FC236}">
                <a16:creationId xmlns:a16="http://schemas.microsoft.com/office/drawing/2014/main" id="{D9491204-5376-A642-99C7-73AE30B1CEBA}"/>
              </a:ext>
            </a:extLst>
          </p:cNvPr>
          <p:cNvSpPr txBox="1"/>
          <p:nvPr/>
        </p:nvSpPr>
        <p:spPr>
          <a:xfrm>
            <a:off x="4876800" y="2005548"/>
            <a:ext cx="4090416" cy="3785652"/>
          </a:xfrm>
          <a:prstGeom prst="rect">
            <a:avLst/>
          </a:prstGeom>
          <a:noFill/>
        </p:spPr>
        <p:txBody>
          <a:bodyPr wrap="square" rtlCol="0">
            <a:spAutoFit/>
          </a:bodyPr>
          <a:lstStyle/>
          <a:p>
            <a:r>
              <a:rPr lang="en-US" sz="1600" b="1" dirty="0"/>
              <a:t>Assumptions:</a:t>
            </a:r>
          </a:p>
          <a:p>
            <a:pPr marL="342900" indent="-342900">
              <a:buAutoNum type="arabicPeriod"/>
            </a:pPr>
            <a:r>
              <a:rPr lang="en-US" sz="1600" dirty="0"/>
              <a:t>There does not seem to be much evidence against normal distributions of </a:t>
            </a:r>
            <a:r>
              <a:rPr lang="en-US" sz="1600" dirty="0" err="1"/>
              <a:t>mpgs</a:t>
            </a:r>
            <a:r>
              <a:rPr lang="en-US" sz="1600" dirty="0"/>
              <a:t> for fixed levels of weight.  </a:t>
            </a:r>
          </a:p>
          <a:p>
            <a:pPr marL="342900" indent="-342900">
              <a:buAutoNum type="arabicPeriod"/>
            </a:pPr>
            <a:r>
              <a:rPr lang="en-US" sz="1600" dirty="0"/>
              <a:t>There does not seem to be much evidence against a linear relationship between the means of those assumed normal distributions and weight </a:t>
            </a:r>
            <a:r>
              <a:rPr lang="en-US" sz="1600" b="1" i="1" dirty="0"/>
              <a:t>for cars that weigh less than 4500 lbs.  </a:t>
            </a:r>
          </a:p>
          <a:p>
            <a:pPr marL="342900" indent="-342900">
              <a:buAutoNum type="arabicPeriod"/>
            </a:pPr>
            <a:r>
              <a:rPr lang="en-US" sz="1600" dirty="0"/>
              <a:t>There does not seem to be much evidence of non-constant standard deviation of the normal distributions.</a:t>
            </a:r>
          </a:p>
          <a:p>
            <a:pPr marL="342900" indent="-342900">
              <a:buAutoNum type="arabicPeriod"/>
            </a:pPr>
            <a:r>
              <a:rPr lang="en-US" sz="1600" dirty="0"/>
              <a:t>We will assume the </a:t>
            </a:r>
            <a:r>
              <a:rPr lang="en-US" sz="1600" dirty="0" err="1"/>
              <a:t>mpgs</a:t>
            </a:r>
            <a:r>
              <a:rPr lang="en-US" sz="1600" dirty="0"/>
              <a:t> are independent of one another (which may be a weak assumption.)  </a:t>
            </a:r>
          </a:p>
        </p:txBody>
      </p:sp>
      <p:sp>
        <p:nvSpPr>
          <p:cNvPr id="6" name="TextBox 5">
            <a:extLst>
              <a:ext uri="{FF2B5EF4-FFF2-40B4-BE49-F238E27FC236}">
                <a16:creationId xmlns:a16="http://schemas.microsoft.com/office/drawing/2014/main" id="{5593A854-B12B-B748-9859-742B428D9F08}"/>
              </a:ext>
            </a:extLst>
          </p:cNvPr>
          <p:cNvSpPr txBox="1"/>
          <p:nvPr/>
        </p:nvSpPr>
        <p:spPr>
          <a:xfrm>
            <a:off x="824484" y="6096000"/>
            <a:ext cx="8001000" cy="584775"/>
          </a:xfrm>
          <a:prstGeom prst="rect">
            <a:avLst/>
          </a:prstGeom>
          <a:noFill/>
        </p:spPr>
        <p:txBody>
          <a:bodyPr wrap="square" rtlCol="0">
            <a:spAutoFit/>
          </a:bodyPr>
          <a:lstStyle/>
          <a:p>
            <a:pPr algn="ctr"/>
            <a:r>
              <a:rPr lang="en-US" sz="1600" dirty="0"/>
              <a:t>We will thus narrow the domain and build a model only for cars that weigh between 1000 and 4500 lbs.  </a:t>
            </a:r>
          </a:p>
        </p:txBody>
      </p:sp>
      <p:sp>
        <p:nvSpPr>
          <p:cNvPr id="7" name="Rectangle 6">
            <a:extLst>
              <a:ext uri="{FF2B5EF4-FFF2-40B4-BE49-F238E27FC236}">
                <a16:creationId xmlns:a16="http://schemas.microsoft.com/office/drawing/2014/main" id="{090EC168-CBCA-D648-87BE-40DFE706D62E}"/>
              </a:ext>
            </a:extLst>
          </p:cNvPr>
          <p:cNvSpPr/>
          <p:nvPr/>
        </p:nvSpPr>
        <p:spPr>
          <a:xfrm>
            <a:off x="457200" y="1490420"/>
            <a:ext cx="8368284" cy="307777"/>
          </a:xfrm>
          <a:prstGeom prst="rect">
            <a:avLst/>
          </a:prstGeom>
        </p:spPr>
        <p:txBody>
          <a:bodyPr wrap="square">
            <a:spAutoFit/>
          </a:bodyPr>
          <a:lstStyle/>
          <a:p>
            <a:r>
              <a:rPr lang="en-US" sz="1400" dirty="0" err="1"/>
              <a:t>mtcars</a:t>
            </a:r>
            <a:r>
              <a:rPr lang="en-US" sz="1400" dirty="0"/>
              <a:t> %&gt;% </a:t>
            </a:r>
            <a:r>
              <a:rPr lang="en-US" sz="1400" dirty="0" err="1"/>
              <a:t>ggplot</a:t>
            </a:r>
            <a:r>
              <a:rPr lang="en-US" sz="1400" dirty="0"/>
              <a:t>(</a:t>
            </a:r>
            <a:r>
              <a:rPr lang="en-US" sz="1400" dirty="0" err="1"/>
              <a:t>aes</a:t>
            </a:r>
            <a:r>
              <a:rPr lang="en-US" sz="1400" dirty="0"/>
              <a:t>(x = </a:t>
            </a:r>
            <a:r>
              <a:rPr lang="en-US" sz="1400" dirty="0" err="1"/>
              <a:t>wt</a:t>
            </a:r>
            <a:r>
              <a:rPr lang="en-US" sz="1400" dirty="0"/>
              <a:t>, y = mpg)) + </a:t>
            </a:r>
            <a:r>
              <a:rPr lang="en-US" sz="1400" dirty="0" err="1"/>
              <a:t>geom_point</a:t>
            </a:r>
            <a:r>
              <a:rPr lang="en-US" sz="1400" dirty="0"/>
              <a:t>() + </a:t>
            </a:r>
            <a:r>
              <a:rPr lang="en-US" sz="1400" dirty="0" err="1"/>
              <a:t>ggtitle</a:t>
            </a:r>
            <a:r>
              <a:rPr lang="en-US" sz="1400" dirty="0"/>
              <a:t>("</a:t>
            </a:r>
            <a:r>
              <a:rPr lang="en-US" sz="1400" dirty="0" err="1"/>
              <a:t>mtcars</a:t>
            </a:r>
            <a:r>
              <a:rPr lang="en-US" sz="1400" dirty="0"/>
              <a:t>: mpg v. weight") + </a:t>
            </a:r>
            <a:r>
              <a:rPr lang="en-US" sz="1400" dirty="0" err="1"/>
              <a:t>xlim</a:t>
            </a:r>
            <a:r>
              <a:rPr lang="en-US" sz="1400" dirty="0"/>
              <a:t>(0,6)</a:t>
            </a:r>
          </a:p>
        </p:txBody>
      </p:sp>
    </p:spTree>
    <p:extLst>
      <p:ext uri="{BB962C8B-B14F-4D97-AF65-F5344CB8AC3E}">
        <p14:creationId xmlns:p14="http://schemas.microsoft.com/office/powerpoint/2010/main" val="1496066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9DADD-DB75-4649-B93F-93F890DD1A46}"/>
              </a:ext>
            </a:extLst>
          </p:cNvPr>
          <p:cNvSpPr>
            <a:spLocks noGrp="1"/>
          </p:cNvSpPr>
          <p:nvPr>
            <p:ph type="title"/>
          </p:nvPr>
        </p:nvSpPr>
        <p:spPr/>
        <p:txBody>
          <a:bodyPr/>
          <a:lstStyle/>
          <a:p>
            <a:r>
              <a:rPr lang="en-US" dirty="0" err="1"/>
              <a:t>mtcars</a:t>
            </a:r>
            <a:r>
              <a:rPr lang="en-US" dirty="0"/>
              <a:t>: MPG v. Weight</a:t>
            </a:r>
          </a:p>
        </p:txBody>
      </p:sp>
      <p:sp>
        <p:nvSpPr>
          <p:cNvPr id="5" name="TextBox 4">
            <a:extLst>
              <a:ext uri="{FF2B5EF4-FFF2-40B4-BE49-F238E27FC236}">
                <a16:creationId xmlns:a16="http://schemas.microsoft.com/office/drawing/2014/main" id="{D9491204-5376-A642-99C7-73AE30B1CEBA}"/>
              </a:ext>
            </a:extLst>
          </p:cNvPr>
          <p:cNvSpPr txBox="1"/>
          <p:nvPr/>
        </p:nvSpPr>
        <p:spPr>
          <a:xfrm>
            <a:off x="4876800" y="2005548"/>
            <a:ext cx="4090416" cy="3785652"/>
          </a:xfrm>
          <a:prstGeom prst="rect">
            <a:avLst/>
          </a:prstGeom>
          <a:noFill/>
        </p:spPr>
        <p:txBody>
          <a:bodyPr wrap="square" rtlCol="0">
            <a:spAutoFit/>
          </a:bodyPr>
          <a:lstStyle/>
          <a:p>
            <a:r>
              <a:rPr lang="en-US" sz="1600" b="1" dirty="0"/>
              <a:t>Assumptions:</a:t>
            </a:r>
          </a:p>
          <a:p>
            <a:pPr marL="342900" indent="-342900">
              <a:buAutoNum type="arabicPeriod"/>
            </a:pPr>
            <a:r>
              <a:rPr lang="en-US" sz="1600" dirty="0"/>
              <a:t>There does not seem to be much evidence against normal distributions of </a:t>
            </a:r>
            <a:r>
              <a:rPr lang="en-US" sz="1600" dirty="0" err="1"/>
              <a:t>mpgs</a:t>
            </a:r>
            <a:r>
              <a:rPr lang="en-US" sz="1600" dirty="0"/>
              <a:t> for fixed levels of weight.  </a:t>
            </a:r>
          </a:p>
          <a:p>
            <a:pPr marL="342900" indent="-342900">
              <a:buAutoNum type="arabicPeriod"/>
            </a:pPr>
            <a:r>
              <a:rPr lang="en-US" sz="1600" dirty="0"/>
              <a:t>There does not seem to be much evidence against a linear relationship between the means of those assumed normal distributions and weight </a:t>
            </a:r>
            <a:r>
              <a:rPr lang="en-US" sz="1600" b="1" dirty="0"/>
              <a:t>for cars that weigh less than 4500 lbs.  </a:t>
            </a:r>
          </a:p>
          <a:p>
            <a:pPr marL="342900" indent="-342900">
              <a:buAutoNum type="arabicPeriod"/>
            </a:pPr>
            <a:r>
              <a:rPr lang="en-US" sz="1600" dirty="0"/>
              <a:t>There does not seem to be much evidence of non-constant standard deviation of the normal distributions.</a:t>
            </a:r>
          </a:p>
          <a:p>
            <a:pPr marL="342900" indent="-342900">
              <a:buAutoNum type="arabicPeriod"/>
            </a:pPr>
            <a:r>
              <a:rPr lang="en-US" sz="1600" dirty="0"/>
              <a:t>We will assume the </a:t>
            </a:r>
            <a:r>
              <a:rPr lang="en-US" sz="1600" dirty="0" err="1"/>
              <a:t>mpgs</a:t>
            </a:r>
            <a:r>
              <a:rPr lang="en-US" sz="1600" dirty="0"/>
              <a:t> are independent of one another (which may be a weak assumption.)  </a:t>
            </a:r>
          </a:p>
        </p:txBody>
      </p:sp>
      <p:sp>
        <p:nvSpPr>
          <p:cNvPr id="6" name="TextBox 5">
            <a:extLst>
              <a:ext uri="{FF2B5EF4-FFF2-40B4-BE49-F238E27FC236}">
                <a16:creationId xmlns:a16="http://schemas.microsoft.com/office/drawing/2014/main" id="{5593A854-B12B-B748-9859-742B428D9F08}"/>
              </a:ext>
            </a:extLst>
          </p:cNvPr>
          <p:cNvSpPr txBox="1"/>
          <p:nvPr/>
        </p:nvSpPr>
        <p:spPr>
          <a:xfrm>
            <a:off x="824484" y="6096000"/>
            <a:ext cx="8001000" cy="584775"/>
          </a:xfrm>
          <a:prstGeom prst="rect">
            <a:avLst/>
          </a:prstGeom>
          <a:noFill/>
        </p:spPr>
        <p:txBody>
          <a:bodyPr wrap="square" rtlCol="0">
            <a:spAutoFit/>
          </a:bodyPr>
          <a:lstStyle/>
          <a:p>
            <a:pPr algn="ctr"/>
            <a:r>
              <a:rPr lang="en-US" sz="1600" dirty="0"/>
              <a:t>We will thus narrow the domain and build a model only for cars that weigh between 1000 and 4500 lbs.  </a:t>
            </a:r>
          </a:p>
        </p:txBody>
      </p:sp>
      <p:sp>
        <p:nvSpPr>
          <p:cNvPr id="7" name="Rectangle 6">
            <a:extLst>
              <a:ext uri="{FF2B5EF4-FFF2-40B4-BE49-F238E27FC236}">
                <a16:creationId xmlns:a16="http://schemas.microsoft.com/office/drawing/2014/main" id="{090EC168-CBCA-D648-87BE-40DFE706D62E}"/>
              </a:ext>
            </a:extLst>
          </p:cNvPr>
          <p:cNvSpPr/>
          <p:nvPr/>
        </p:nvSpPr>
        <p:spPr>
          <a:xfrm>
            <a:off x="394716" y="1484158"/>
            <a:ext cx="8368284" cy="276999"/>
          </a:xfrm>
          <a:prstGeom prst="rect">
            <a:avLst/>
          </a:prstGeom>
        </p:spPr>
        <p:txBody>
          <a:bodyPr wrap="square">
            <a:spAutoFit/>
          </a:bodyPr>
          <a:lstStyle/>
          <a:p>
            <a:r>
              <a:rPr lang="en-US" sz="1200" dirty="0" err="1"/>
              <a:t>mtcars</a:t>
            </a:r>
            <a:r>
              <a:rPr lang="en-US" sz="1200" dirty="0"/>
              <a:t> %&gt;% filter(</a:t>
            </a:r>
            <a:r>
              <a:rPr lang="en-US" sz="1200" dirty="0" err="1"/>
              <a:t>wt</a:t>
            </a:r>
            <a:r>
              <a:rPr lang="en-US" sz="1200" dirty="0"/>
              <a:t> &lt; 5) %&gt;% </a:t>
            </a:r>
            <a:r>
              <a:rPr lang="en-US" sz="1200" dirty="0" err="1"/>
              <a:t>ggplot</a:t>
            </a:r>
            <a:r>
              <a:rPr lang="en-US" sz="1200" dirty="0"/>
              <a:t>(</a:t>
            </a:r>
            <a:r>
              <a:rPr lang="en-US" sz="1200" dirty="0" err="1"/>
              <a:t>aes</a:t>
            </a:r>
            <a:r>
              <a:rPr lang="en-US" sz="1200" dirty="0"/>
              <a:t>(x = </a:t>
            </a:r>
            <a:r>
              <a:rPr lang="en-US" sz="1200" dirty="0" err="1"/>
              <a:t>wt</a:t>
            </a:r>
            <a:r>
              <a:rPr lang="en-US" sz="1200" dirty="0"/>
              <a:t>, y = mpg)) + </a:t>
            </a:r>
            <a:r>
              <a:rPr lang="en-US" sz="1200" dirty="0" err="1"/>
              <a:t>geom_point</a:t>
            </a:r>
            <a:r>
              <a:rPr lang="en-US" sz="1200" dirty="0"/>
              <a:t>() + </a:t>
            </a:r>
            <a:r>
              <a:rPr lang="en-US" sz="1200" dirty="0" err="1"/>
              <a:t>ggtitle</a:t>
            </a:r>
            <a:r>
              <a:rPr lang="en-US" sz="1200" dirty="0"/>
              <a:t>("</a:t>
            </a:r>
            <a:r>
              <a:rPr lang="en-US" sz="1200" dirty="0" err="1"/>
              <a:t>mtcars</a:t>
            </a:r>
            <a:r>
              <a:rPr lang="en-US" sz="1200" dirty="0"/>
              <a:t>: mpg v. weight") + </a:t>
            </a:r>
            <a:r>
              <a:rPr lang="en-US" sz="1200" dirty="0" err="1"/>
              <a:t>xlim</a:t>
            </a:r>
            <a:r>
              <a:rPr lang="en-US" sz="1200" dirty="0"/>
              <a:t>(0,6)</a:t>
            </a:r>
          </a:p>
        </p:txBody>
      </p:sp>
      <p:pic>
        <p:nvPicPr>
          <p:cNvPr id="8" name="Picture 7">
            <a:extLst>
              <a:ext uri="{FF2B5EF4-FFF2-40B4-BE49-F238E27FC236}">
                <a16:creationId xmlns:a16="http://schemas.microsoft.com/office/drawing/2014/main" id="{ACD6BD43-92C6-DE4F-8B79-37CFD3633648}"/>
              </a:ext>
            </a:extLst>
          </p:cNvPr>
          <p:cNvPicPr>
            <a:picLocks noChangeAspect="1"/>
          </p:cNvPicPr>
          <p:nvPr/>
        </p:nvPicPr>
        <p:blipFill>
          <a:blip r:embed="rId2"/>
          <a:stretch>
            <a:fillRect/>
          </a:stretch>
        </p:blipFill>
        <p:spPr>
          <a:xfrm>
            <a:off x="152400" y="1929932"/>
            <a:ext cx="4494052" cy="3874183"/>
          </a:xfrm>
          <a:prstGeom prst="rect">
            <a:avLst/>
          </a:prstGeom>
        </p:spPr>
      </p:pic>
    </p:spTree>
    <p:extLst>
      <p:ext uri="{BB962C8B-B14F-4D97-AF65-F5344CB8AC3E}">
        <p14:creationId xmlns:p14="http://schemas.microsoft.com/office/powerpoint/2010/main" val="3127934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31200-B2A9-9F4F-B93F-AE5E124B89ED}"/>
              </a:ext>
            </a:extLst>
          </p:cNvPr>
          <p:cNvSpPr>
            <a:spLocks noGrp="1"/>
          </p:cNvSpPr>
          <p:nvPr>
            <p:ph type="title"/>
          </p:nvPr>
        </p:nvSpPr>
        <p:spPr/>
        <p:txBody>
          <a:bodyPr/>
          <a:lstStyle/>
          <a:p>
            <a:r>
              <a:rPr lang="en-US" dirty="0" err="1"/>
              <a:t>mtcars</a:t>
            </a:r>
            <a:r>
              <a:rPr lang="en-US" dirty="0"/>
              <a:t>: MPG v. Weight</a:t>
            </a:r>
          </a:p>
        </p:txBody>
      </p:sp>
      <p:sp>
        <p:nvSpPr>
          <p:cNvPr id="4" name="TextBox 3">
            <a:extLst>
              <a:ext uri="{FF2B5EF4-FFF2-40B4-BE49-F238E27FC236}">
                <a16:creationId xmlns:a16="http://schemas.microsoft.com/office/drawing/2014/main" id="{4D5ED98A-3C58-9F4B-85B5-67A653C97AB4}"/>
              </a:ext>
            </a:extLst>
          </p:cNvPr>
          <p:cNvSpPr txBox="1"/>
          <p:nvPr/>
        </p:nvSpPr>
        <p:spPr>
          <a:xfrm>
            <a:off x="152400" y="1371600"/>
            <a:ext cx="8991600" cy="923330"/>
          </a:xfrm>
          <a:prstGeom prst="rect">
            <a:avLst/>
          </a:prstGeom>
          <a:noFill/>
        </p:spPr>
        <p:txBody>
          <a:bodyPr wrap="square" rtlCol="0">
            <a:spAutoFit/>
          </a:bodyPr>
          <a:lstStyle/>
          <a:p>
            <a:r>
              <a:rPr lang="en-US" dirty="0"/>
              <a:t>QOI 1:  </a:t>
            </a:r>
          </a:p>
          <a:p>
            <a:r>
              <a:rPr lang="en-US" dirty="0"/>
              <a:t>Quantify the relationship between the mean miles per gallon and the weight of the car.  </a:t>
            </a:r>
          </a:p>
          <a:p>
            <a:r>
              <a:rPr lang="en-US" dirty="0"/>
              <a:t> </a:t>
            </a:r>
          </a:p>
        </p:txBody>
      </p:sp>
      <p:pic>
        <p:nvPicPr>
          <p:cNvPr id="5" name="Picture 4">
            <a:extLst>
              <a:ext uri="{FF2B5EF4-FFF2-40B4-BE49-F238E27FC236}">
                <a16:creationId xmlns:a16="http://schemas.microsoft.com/office/drawing/2014/main" id="{28531330-A6CA-584F-A6A1-567BD94EB6E0}"/>
              </a:ext>
            </a:extLst>
          </p:cNvPr>
          <p:cNvPicPr>
            <a:picLocks noChangeAspect="1"/>
          </p:cNvPicPr>
          <p:nvPr/>
        </p:nvPicPr>
        <p:blipFill>
          <a:blip r:embed="rId2"/>
          <a:stretch>
            <a:fillRect/>
          </a:stretch>
        </p:blipFill>
        <p:spPr>
          <a:xfrm>
            <a:off x="304800" y="2913016"/>
            <a:ext cx="3603869" cy="3106784"/>
          </a:xfrm>
          <a:prstGeom prst="rect">
            <a:avLst/>
          </a:prstGeom>
        </p:spPr>
      </p:pic>
      <p:sp>
        <p:nvSpPr>
          <p:cNvPr id="6" name="Rectangle 5">
            <a:extLst>
              <a:ext uri="{FF2B5EF4-FFF2-40B4-BE49-F238E27FC236}">
                <a16:creationId xmlns:a16="http://schemas.microsoft.com/office/drawing/2014/main" id="{11775731-3A9C-464E-8D36-DEDBC73C53E8}"/>
              </a:ext>
            </a:extLst>
          </p:cNvPr>
          <p:cNvSpPr/>
          <p:nvPr/>
        </p:nvSpPr>
        <p:spPr>
          <a:xfrm>
            <a:off x="115824" y="2148287"/>
            <a:ext cx="8686800" cy="646331"/>
          </a:xfrm>
          <a:prstGeom prst="rect">
            <a:avLst/>
          </a:prstGeom>
        </p:spPr>
        <p:txBody>
          <a:bodyPr wrap="square">
            <a:spAutoFit/>
          </a:bodyPr>
          <a:lstStyle/>
          <a:p>
            <a:r>
              <a:rPr lang="en-US" sz="1200" dirty="0" err="1"/>
              <a:t>mtcars</a:t>
            </a:r>
            <a:r>
              <a:rPr lang="en-US" sz="1200" dirty="0"/>
              <a:t> %&gt;% </a:t>
            </a:r>
          </a:p>
          <a:p>
            <a:r>
              <a:rPr lang="en-US" sz="1200" dirty="0"/>
              <a:t>       filter(</a:t>
            </a:r>
            <a:r>
              <a:rPr lang="en-US" sz="1200" dirty="0" err="1"/>
              <a:t>wt</a:t>
            </a:r>
            <a:r>
              <a:rPr lang="en-US" sz="1200" dirty="0"/>
              <a:t> &lt; 4.5) %&gt;% </a:t>
            </a:r>
          </a:p>
          <a:p>
            <a:r>
              <a:rPr lang="en-US" sz="1200" dirty="0"/>
              <a:t>       </a:t>
            </a:r>
            <a:r>
              <a:rPr lang="en-US" sz="1200" dirty="0" err="1"/>
              <a:t>ggplot</a:t>
            </a:r>
            <a:r>
              <a:rPr lang="en-US" sz="1200" dirty="0"/>
              <a:t>(</a:t>
            </a:r>
            <a:r>
              <a:rPr lang="en-US" sz="1200" dirty="0" err="1"/>
              <a:t>aes</a:t>
            </a:r>
            <a:r>
              <a:rPr lang="en-US" sz="1200" dirty="0"/>
              <a:t>(x = </a:t>
            </a:r>
            <a:r>
              <a:rPr lang="en-US" sz="1200" dirty="0" err="1"/>
              <a:t>wt</a:t>
            </a:r>
            <a:r>
              <a:rPr lang="en-US" sz="1200" dirty="0"/>
              <a:t>, y = mpg)) + </a:t>
            </a:r>
            <a:r>
              <a:rPr lang="en-US" sz="1200" dirty="0" err="1"/>
              <a:t>geom_point</a:t>
            </a:r>
            <a:r>
              <a:rPr lang="en-US" sz="1200" dirty="0"/>
              <a:t>() + </a:t>
            </a:r>
            <a:r>
              <a:rPr lang="en-US" sz="1200" dirty="0" err="1"/>
              <a:t>ggtitle</a:t>
            </a:r>
            <a:r>
              <a:rPr lang="en-US" sz="1200" dirty="0"/>
              <a:t>("</a:t>
            </a:r>
            <a:r>
              <a:rPr lang="en-US" sz="1200" dirty="0" err="1"/>
              <a:t>mtcars</a:t>
            </a:r>
            <a:r>
              <a:rPr lang="en-US" sz="1200" dirty="0"/>
              <a:t>: mpg v. weight") + </a:t>
            </a:r>
            <a:r>
              <a:rPr lang="en-US" sz="1200" dirty="0" err="1"/>
              <a:t>geom_smooth</a:t>
            </a:r>
            <a:r>
              <a:rPr lang="en-US" sz="1200" dirty="0"/>
              <a:t>(method = "</a:t>
            </a:r>
            <a:r>
              <a:rPr lang="en-US" sz="1200" dirty="0" err="1"/>
              <a:t>lm</a:t>
            </a:r>
            <a:r>
              <a:rPr lang="en-US" sz="1200" dirty="0"/>
              <a:t>") + </a:t>
            </a:r>
            <a:r>
              <a:rPr lang="en-US" sz="1200" dirty="0" err="1"/>
              <a:t>xlim</a:t>
            </a:r>
            <a:r>
              <a:rPr lang="en-US" sz="1200" dirty="0"/>
              <a:t>(0,6)</a:t>
            </a:r>
          </a:p>
        </p:txBody>
      </p:sp>
      <p:pic>
        <p:nvPicPr>
          <p:cNvPr id="8" name="Picture 7">
            <a:extLst>
              <a:ext uri="{FF2B5EF4-FFF2-40B4-BE49-F238E27FC236}">
                <a16:creationId xmlns:a16="http://schemas.microsoft.com/office/drawing/2014/main" id="{1DA561FB-B05D-F54F-9DE6-3DDFB341A9C1}"/>
              </a:ext>
            </a:extLst>
          </p:cNvPr>
          <p:cNvPicPr>
            <a:picLocks noChangeAspect="1"/>
          </p:cNvPicPr>
          <p:nvPr/>
        </p:nvPicPr>
        <p:blipFill>
          <a:blip r:embed="rId3"/>
          <a:stretch>
            <a:fillRect/>
          </a:stretch>
        </p:blipFill>
        <p:spPr>
          <a:xfrm>
            <a:off x="4687824" y="3810000"/>
            <a:ext cx="4114800" cy="1308434"/>
          </a:xfrm>
          <a:prstGeom prst="rect">
            <a:avLst/>
          </a:prstGeom>
        </p:spPr>
      </p:pic>
      <p:sp>
        <p:nvSpPr>
          <p:cNvPr id="10" name="Rectangle 9">
            <a:extLst>
              <a:ext uri="{FF2B5EF4-FFF2-40B4-BE49-F238E27FC236}">
                <a16:creationId xmlns:a16="http://schemas.microsoft.com/office/drawing/2014/main" id="{F4CD2CC7-63CF-6947-86FC-C5B1DFD157AC}"/>
              </a:ext>
            </a:extLst>
          </p:cNvPr>
          <p:cNvSpPr/>
          <p:nvPr/>
        </p:nvSpPr>
        <p:spPr>
          <a:xfrm>
            <a:off x="5105400" y="2968908"/>
            <a:ext cx="2819400" cy="830997"/>
          </a:xfrm>
          <a:prstGeom prst="rect">
            <a:avLst/>
          </a:prstGeom>
        </p:spPr>
        <p:txBody>
          <a:bodyPr wrap="square">
            <a:spAutoFit/>
          </a:bodyPr>
          <a:lstStyle/>
          <a:p>
            <a:r>
              <a:rPr lang="en-US" sz="1200" dirty="0"/>
              <a:t>mtcars2 = </a:t>
            </a:r>
            <a:r>
              <a:rPr lang="en-US" sz="1200" dirty="0" err="1"/>
              <a:t>mtcars</a:t>
            </a:r>
            <a:r>
              <a:rPr lang="en-US" sz="1200" dirty="0"/>
              <a:t> %&gt;% filter(</a:t>
            </a:r>
            <a:r>
              <a:rPr lang="en-US" sz="1200" dirty="0" err="1"/>
              <a:t>wt</a:t>
            </a:r>
            <a:r>
              <a:rPr lang="en-US" sz="1200" dirty="0"/>
              <a:t> &lt; 4.5)</a:t>
            </a:r>
          </a:p>
          <a:p>
            <a:r>
              <a:rPr lang="en-US" sz="1200" dirty="0"/>
              <a:t>fit = </a:t>
            </a:r>
            <a:r>
              <a:rPr lang="en-US" sz="1200" dirty="0" err="1"/>
              <a:t>lm</a:t>
            </a:r>
            <a:r>
              <a:rPr lang="en-US" sz="1200" dirty="0"/>
              <a:t>(</a:t>
            </a:r>
            <a:r>
              <a:rPr lang="en-US" sz="1200" dirty="0" err="1"/>
              <a:t>mpg~wt</a:t>
            </a:r>
            <a:r>
              <a:rPr lang="en-US" sz="1200" dirty="0"/>
              <a:t>, mtcars2)</a:t>
            </a:r>
          </a:p>
          <a:p>
            <a:r>
              <a:rPr lang="en-US" sz="1200" dirty="0"/>
              <a:t>summary(fit)</a:t>
            </a:r>
          </a:p>
          <a:p>
            <a:r>
              <a:rPr lang="en-US" sz="1200" dirty="0" err="1"/>
              <a:t>confint</a:t>
            </a:r>
            <a:r>
              <a:rPr lang="en-US" sz="1200" dirty="0"/>
              <a:t>(fit)</a:t>
            </a:r>
          </a:p>
        </p:txBody>
      </p:sp>
      <p:pic>
        <p:nvPicPr>
          <p:cNvPr id="11" name="Picture 10">
            <a:extLst>
              <a:ext uri="{FF2B5EF4-FFF2-40B4-BE49-F238E27FC236}">
                <a16:creationId xmlns:a16="http://schemas.microsoft.com/office/drawing/2014/main" id="{A2825E3D-E33A-B242-BC3C-0236A972D6AD}"/>
              </a:ext>
            </a:extLst>
          </p:cNvPr>
          <p:cNvPicPr>
            <a:picLocks noChangeAspect="1"/>
          </p:cNvPicPr>
          <p:nvPr/>
        </p:nvPicPr>
        <p:blipFill>
          <a:blip r:embed="rId4"/>
          <a:stretch>
            <a:fillRect/>
          </a:stretch>
        </p:blipFill>
        <p:spPr>
          <a:xfrm>
            <a:off x="4687824" y="5257800"/>
            <a:ext cx="1890776" cy="396673"/>
          </a:xfrm>
          <a:prstGeom prst="rect">
            <a:avLst/>
          </a:prstGeom>
        </p:spPr>
      </p:pic>
      <p:sp>
        <p:nvSpPr>
          <p:cNvPr id="12" name="TextBox 11">
            <a:extLst>
              <a:ext uri="{FF2B5EF4-FFF2-40B4-BE49-F238E27FC236}">
                <a16:creationId xmlns:a16="http://schemas.microsoft.com/office/drawing/2014/main" id="{1F91CFE4-F065-4A44-A2B9-ACC94B7CB9FF}"/>
              </a:ext>
            </a:extLst>
          </p:cNvPr>
          <p:cNvSpPr txBox="1"/>
          <p:nvPr/>
        </p:nvSpPr>
        <p:spPr>
          <a:xfrm>
            <a:off x="0" y="5867400"/>
            <a:ext cx="9144000" cy="923330"/>
          </a:xfrm>
          <a:prstGeom prst="rect">
            <a:avLst/>
          </a:prstGeom>
          <a:noFill/>
        </p:spPr>
        <p:txBody>
          <a:bodyPr wrap="square" rtlCol="0">
            <a:spAutoFit/>
          </a:bodyPr>
          <a:lstStyle/>
          <a:p>
            <a:r>
              <a:rPr lang="en-US" dirty="0"/>
              <a:t>For cars that weigh less that 4,500lb, for every 1000 </a:t>
            </a:r>
            <a:r>
              <a:rPr lang="en-US" dirty="0" err="1"/>
              <a:t>lbs</a:t>
            </a:r>
            <a:r>
              <a:rPr lang="en-US" dirty="0"/>
              <a:t> increase in the weight of the car, it is estimated that the mean miles per gallon will decrease by 6.82 miles per gallon.  We are 95% confident that this decrease will be between 5.36 and 8.28 miles per gallon.  </a:t>
            </a:r>
          </a:p>
        </p:txBody>
      </p:sp>
    </p:spTree>
    <p:extLst>
      <p:ext uri="{BB962C8B-B14F-4D97-AF65-F5344CB8AC3E}">
        <p14:creationId xmlns:p14="http://schemas.microsoft.com/office/powerpoint/2010/main" val="1942553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31200-B2A9-9F4F-B93F-AE5E124B89ED}"/>
              </a:ext>
            </a:extLst>
          </p:cNvPr>
          <p:cNvSpPr>
            <a:spLocks noGrp="1"/>
          </p:cNvSpPr>
          <p:nvPr>
            <p:ph type="title"/>
          </p:nvPr>
        </p:nvSpPr>
        <p:spPr/>
        <p:txBody>
          <a:bodyPr/>
          <a:lstStyle/>
          <a:p>
            <a:r>
              <a:rPr lang="en-US" dirty="0" err="1"/>
              <a:t>mtcars</a:t>
            </a:r>
            <a:r>
              <a:rPr lang="en-US" dirty="0"/>
              <a:t>: MPG v. Weight</a:t>
            </a:r>
          </a:p>
        </p:txBody>
      </p:sp>
      <p:sp>
        <p:nvSpPr>
          <p:cNvPr id="4" name="TextBox 3">
            <a:extLst>
              <a:ext uri="{FF2B5EF4-FFF2-40B4-BE49-F238E27FC236}">
                <a16:creationId xmlns:a16="http://schemas.microsoft.com/office/drawing/2014/main" id="{4D5ED98A-3C58-9F4B-85B5-67A653C97AB4}"/>
              </a:ext>
            </a:extLst>
          </p:cNvPr>
          <p:cNvSpPr txBox="1"/>
          <p:nvPr/>
        </p:nvSpPr>
        <p:spPr>
          <a:xfrm>
            <a:off x="457200" y="1295400"/>
            <a:ext cx="8229600" cy="1200329"/>
          </a:xfrm>
          <a:prstGeom prst="rect">
            <a:avLst/>
          </a:prstGeom>
          <a:noFill/>
        </p:spPr>
        <p:txBody>
          <a:bodyPr wrap="square" rtlCol="0">
            <a:spAutoFit/>
          </a:bodyPr>
          <a:lstStyle/>
          <a:p>
            <a:r>
              <a:rPr lang="en-US" dirty="0"/>
              <a:t>QOI 2:  </a:t>
            </a:r>
          </a:p>
          <a:p>
            <a:r>
              <a:rPr lang="en-US" dirty="0"/>
              <a:t>We have new Mercedes that weighs 2,304 </a:t>
            </a:r>
            <a:r>
              <a:rPr lang="en-US" dirty="0" err="1"/>
              <a:t>lbs</a:t>
            </a:r>
            <a:r>
              <a:rPr lang="en-US" dirty="0"/>
              <a:t> and we would like to estimate the </a:t>
            </a:r>
            <a:r>
              <a:rPr lang="en-US" i="1" dirty="0"/>
              <a:t>mean</a:t>
            </a:r>
            <a:r>
              <a:rPr lang="en-US" dirty="0"/>
              <a:t> mpg based only on this information.  </a:t>
            </a:r>
          </a:p>
          <a:p>
            <a:r>
              <a:rPr lang="en-US" dirty="0"/>
              <a:t> </a:t>
            </a:r>
          </a:p>
        </p:txBody>
      </p:sp>
      <p:pic>
        <p:nvPicPr>
          <p:cNvPr id="5" name="Picture 4">
            <a:extLst>
              <a:ext uri="{FF2B5EF4-FFF2-40B4-BE49-F238E27FC236}">
                <a16:creationId xmlns:a16="http://schemas.microsoft.com/office/drawing/2014/main" id="{28531330-A6CA-584F-A6A1-567BD94EB6E0}"/>
              </a:ext>
            </a:extLst>
          </p:cNvPr>
          <p:cNvPicPr>
            <a:picLocks noChangeAspect="1"/>
          </p:cNvPicPr>
          <p:nvPr/>
        </p:nvPicPr>
        <p:blipFill>
          <a:blip r:embed="rId2"/>
          <a:stretch>
            <a:fillRect/>
          </a:stretch>
        </p:blipFill>
        <p:spPr>
          <a:xfrm>
            <a:off x="794975" y="2269048"/>
            <a:ext cx="3097684" cy="2670418"/>
          </a:xfrm>
          <a:prstGeom prst="rect">
            <a:avLst/>
          </a:prstGeom>
        </p:spPr>
      </p:pic>
      <p:pic>
        <p:nvPicPr>
          <p:cNvPr id="8" name="Picture 7">
            <a:extLst>
              <a:ext uri="{FF2B5EF4-FFF2-40B4-BE49-F238E27FC236}">
                <a16:creationId xmlns:a16="http://schemas.microsoft.com/office/drawing/2014/main" id="{1DA561FB-B05D-F54F-9DE6-3DDFB341A9C1}"/>
              </a:ext>
            </a:extLst>
          </p:cNvPr>
          <p:cNvPicPr>
            <a:picLocks noChangeAspect="1"/>
          </p:cNvPicPr>
          <p:nvPr/>
        </p:nvPicPr>
        <p:blipFill>
          <a:blip r:embed="rId3"/>
          <a:stretch>
            <a:fillRect/>
          </a:stretch>
        </p:blipFill>
        <p:spPr>
          <a:xfrm>
            <a:off x="4648200" y="2827671"/>
            <a:ext cx="4114800" cy="1308434"/>
          </a:xfrm>
          <a:prstGeom prst="rect">
            <a:avLst/>
          </a:prstGeom>
        </p:spPr>
      </p:pic>
      <p:sp>
        <p:nvSpPr>
          <p:cNvPr id="10" name="Rectangle 9">
            <a:extLst>
              <a:ext uri="{FF2B5EF4-FFF2-40B4-BE49-F238E27FC236}">
                <a16:creationId xmlns:a16="http://schemas.microsoft.com/office/drawing/2014/main" id="{F4CD2CC7-63CF-6947-86FC-C5B1DFD157AC}"/>
              </a:ext>
            </a:extLst>
          </p:cNvPr>
          <p:cNvSpPr/>
          <p:nvPr/>
        </p:nvSpPr>
        <p:spPr>
          <a:xfrm>
            <a:off x="5143756" y="2366006"/>
            <a:ext cx="2819400" cy="461665"/>
          </a:xfrm>
          <a:prstGeom prst="rect">
            <a:avLst/>
          </a:prstGeom>
        </p:spPr>
        <p:txBody>
          <a:bodyPr wrap="square">
            <a:spAutoFit/>
          </a:bodyPr>
          <a:lstStyle/>
          <a:p>
            <a:r>
              <a:rPr lang="en-US" sz="1200" dirty="0"/>
              <a:t>mtcars2 = </a:t>
            </a:r>
            <a:r>
              <a:rPr lang="en-US" sz="1200" dirty="0" err="1"/>
              <a:t>mtcars</a:t>
            </a:r>
            <a:r>
              <a:rPr lang="en-US" sz="1200" dirty="0"/>
              <a:t> %&gt;% filter(</a:t>
            </a:r>
            <a:r>
              <a:rPr lang="en-US" sz="1200" dirty="0" err="1"/>
              <a:t>wt</a:t>
            </a:r>
            <a:r>
              <a:rPr lang="en-US" sz="1200" dirty="0"/>
              <a:t> &lt; 4.5)</a:t>
            </a:r>
          </a:p>
          <a:p>
            <a:r>
              <a:rPr lang="en-US" sz="1200" dirty="0"/>
              <a:t>fit = </a:t>
            </a:r>
            <a:r>
              <a:rPr lang="en-US" sz="1200" dirty="0" err="1"/>
              <a:t>lm</a:t>
            </a:r>
            <a:r>
              <a:rPr lang="en-US" sz="1200" dirty="0"/>
              <a:t>(</a:t>
            </a:r>
            <a:r>
              <a:rPr lang="en-US" sz="1200" dirty="0" err="1"/>
              <a:t>mpg~wt</a:t>
            </a:r>
            <a:r>
              <a:rPr lang="en-US" sz="1200" dirty="0"/>
              <a:t>, mtcars2)</a:t>
            </a:r>
          </a:p>
        </p:txBody>
      </p:sp>
      <p:sp>
        <p:nvSpPr>
          <p:cNvPr id="12" name="TextBox 11">
            <a:extLst>
              <a:ext uri="{FF2B5EF4-FFF2-40B4-BE49-F238E27FC236}">
                <a16:creationId xmlns:a16="http://schemas.microsoft.com/office/drawing/2014/main" id="{1F91CFE4-F065-4A44-A2B9-ACC94B7CB9FF}"/>
              </a:ext>
            </a:extLst>
          </p:cNvPr>
          <p:cNvSpPr txBox="1"/>
          <p:nvPr/>
        </p:nvSpPr>
        <p:spPr>
          <a:xfrm>
            <a:off x="0" y="6096000"/>
            <a:ext cx="9144000" cy="584775"/>
          </a:xfrm>
          <a:prstGeom prst="rect">
            <a:avLst/>
          </a:prstGeom>
          <a:noFill/>
        </p:spPr>
        <p:txBody>
          <a:bodyPr wrap="square" rtlCol="0">
            <a:spAutoFit/>
          </a:bodyPr>
          <a:lstStyle/>
          <a:p>
            <a:r>
              <a:rPr lang="en-US" sz="1600" dirty="0"/>
              <a:t>The estimated mean miles per gallon for the new Mercedes that weighs 2,304 </a:t>
            </a:r>
            <a:r>
              <a:rPr lang="en-US" sz="1600" dirty="0" err="1"/>
              <a:t>lbs</a:t>
            </a:r>
            <a:r>
              <a:rPr lang="en-US" sz="1600" dirty="0"/>
              <a:t> is 25.68 miles per gallon.  We are 95% confident that the mean mpg is between 24.22 and 27.13 miles per gallon.  </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89C1B803-E9F0-894D-8731-2EC57458829C}"/>
                  </a:ext>
                </a:extLst>
              </p:cNvPr>
              <p:cNvSpPr/>
              <p:nvPr/>
            </p:nvSpPr>
            <p:spPr>
              <a:xfrm>
                <a:off x="4980122" y="4267200"/>
                <a:ext cx="2683170" cy="346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600" i="1" smtClean="0">
                              <a:latin typeface="Cambria Math" panose="02040503050406030204" pitchFamily="18" charset="0"/>
                            </a:rPr>
                          </m:ctrlPr>
                        </m:accPr>
                        <m:e>
                          <m:r>
                            <a:rPr lang="en-US" sz="1600" i="1">
                              <a:latin typeface="Cambria Math" panose="02040503050406030204" pitchFamily="18" charset="0"/>
                            </a:rPr>
                            <m:t>𝑀𝑃𝐺</m:t>
                          </m:r>
                        </m:e>
                      </m:acc>
                      <m:r>
                        <a:rPr lang="en-US" sz="1600" i="1">
                          <a:latin typeface="Cambria Math" panose="02040503050406030204" pitchFamily="18" charset="0"/>
                        </a:rPr>
                        <m:t>=</m:t>
                      </m:r>
                      <m:r>
                        <a:rPr lang="en-US" sz="1600" b="0" i="1" smtClean="0">
                          <a:latin typeface="Cambria Math" panose="02040503050406030204" pitchFamily="18" charset="0"/>
                        </a:rPr>
                        <m:t>41</m:t>
                      </m:r>
                      <m:r>
                        <a:rPr lang="en-US" sz="1600" i="1">
                          <a:latin typeface="Cambria Math" panose="02040503050406030204" pitchFamily="18" charset="0"/>
                        </a:rPr>
                        <m:t>−</m:t>
                      </m:r>
                      <m:r>
                        <a:rPr lang="en-US" sz="1600" b="0" i="1" smtClean="0">
                          <a:latin typeface="Cambria Math" panose="02040503050406030204" pitchFamily="18" charset="0"/>
                        </a:rPr>
                        <m:t>6.82∗</m:t>
                      </m:r>
                      <m:r>
                        <a:rPr lang="en-US" sz="1600" i="1">
                          <a:latin typeface="Cambria Math" panose="02040503050406030204" pitchFamily="18" charset="0"/>
                        </a:rPr>
                        <m:t>𝑊𝑒𝑖𝑔h𝑡</m:t>
                      </m:r>
                    </m:oMath>
                  </m:oMathPara>
                </a14:m>
                <a:endParaRPr lang="en-US" sz="1600" dirty="0"/>
              </a:p>
            </p:txBody>
          </p:sp>
        </mc:Choice>
        <mc:Fallback xmlns="">
          <p:sp>
            <p:nvSpPr>
              <p:cNvPr id="14" name="Rectangle 13">
                <a:extLst>
                  <a:ext uri="{FF2B5EF4-FFF2-40B4-BE49-F238E27FC236}">
                    <a16:creationId xmlns:a16="http://schemas.microsoft.com/office/drawing/2014/main" id="{89C1B803-E9F0-894D-8731-2EC57458829C}"/>
                  </a:ext>
                </a:extLst>
              </p:cNvPr>
              <p:cNvSpPr>
                <a:spLocks noRot="1" noChangeAspect="1" noMove="1" noResize="1" noEditPoints="1" noAdjustHandles="1" noChangeArrowheads="1" noChangeShapeType="1" noTextEdit="1"/>
              </p:cNvSpPr>
              <p:nvPr/>
            </p:nvSpPr>
            <p:spPr>
              <a:xfrm>
                <a:off x="4980122" y="4267200"/>
                <a:ext cx="2683170" cy="346826"/>
              </a:xfrm>
              <a:prstGeom prst="rect">
                <a:avLst/>
              </a:prstGeom>
              <a:blipFill>
                <a:blip r:embed="rId4"/>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ADC6456C-D950-9844-ACF3-B0597D9746A3}"/>
                  </a:ext>
                </a:extLst>
              </p:cNvPr>
              <p:cNvSpPr/>
              <p:nvPr/>
            </p:nvSpPr>
            <p:spPr>
              <a:xfrm>
                <a:off x="4876800" y="4648200"/>
                <a:ext cx="3057439" cy="5140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600" i="1" smtClean="0">
                              <a:latin typeface="Cambria Math" panose="02040503050406030204" pitchFamily="18" charset="0"/>
                            </a:rPr>
                          </m:ctrlPr>
                        </m:accPr>
                        <m:e>
                          <m:r>
                            <a:rPr lang="en-US" sz="1600" i="1">
                              <a:latin typeface="Cambria Math" panose="02040503050406030204" pitchFamily="18" charset="0"/>
                            </a:rPr>
                            <m:t>𝑀𝑃𝐺</m:t>
                          </m:r>
                        </m:e>
                      </m:acc>
                      <m:r>
                        <a:rPr lang="en-US" sz="1600" i="1">
                          <a:latin typeface="Cambria Math" panose="02040503050406030204" pitchFamily="18" charset="0"/>
                        </a:rPr>
                        <m:t>=</m:t>
                      </m:r>
                      <m:r>
                        <a:rPr lang="en-US" sz="1600" b="0" i="1" smtClean="0">
                          <a:latin typeface="Cambria Math" panose="02040503050406030204" pitchFamily="18" charset="0"/>
                        </a:rPr>
                        <m:t>41</m:t>
                      </m:r>
                      <m:r>
                        <a:rPr lang="en-US" sz="1600" i="1">
                          <a:latin typeface="Cambria Math" panose="02040503050406030204" pitchFamily="18" charset="0"/>
                        </a:rPr>
                        <m:t>−</m:t>
                      </m:r>
                      <m:r>
                        <a:rPr lang="en-US" sz="1600" b="0" i="1" smtClean="0">
                          <a:latin typeface="Cambria Math" panose="02040503050406030204" pitchFamily="18" charset="0"/>
                        </a:rPr>
                        <m:t>6.82</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𝑚𝑝𝑔</m:t>
                          </m:r>
                        </m:num>
                        <m:den>
                          <m:r>
                            <a:rPr lang="en-US" sz="1600" b="0" i="1" smtClean="0">
                              <a:latin typeface="Cambria Math" panose="02040503050406030204" pitchFamily="18" charset="0"/>
                            </a:rPr>
                            <m:t>𝑙𝑏</m:t>
                          </m:r>
                        </m:den>
                      </m:f>
                      <m:r>
                        <a:rPr lang="en-US" sz="1600" b="0" i="1" smtClean="0">
                          <a:latin typeface="Cambria Math" panose="02040503050406030204" pitchFamily="18" charset="0"/>
                        </a:rPr>
                        <m:t>∗2.304</m:t>
                      </m:r>
                    </m:oMath>
                  </m:oMathPara>
                </a14:m>
                <a:endParaRPr lang="en-US" sz="1600" dirty="0"/>
              </a:p>
            </p:txBody>
          </p:sp>
        </mc:Choice>
        <mc:Fallback xmlns="">
          <p:sp>
            <p:nvSpPr>
              <p:cNvPr id="15" name="Rectangle 14">
                <a:extLst>
                  <a:ext uri="{FF2B5EF4-FFF2-40B4-BE49-F238E27FC236}">
                    <a16:creationId xmlns:a16="http://schemas.microsoft.com/office/drawing/2014/main" id="{ADC6456C-D950-9844-ACF3-B0597D9746A3}"/>
                  </a:ext>
                </a:extLst>
              </p:cNvPr>
              <p:cNvSpPr>
                <a:spLocks noRot="1" noChangeAspect="1" noMove="1" noResize="1" noEditPoints="1" noAdjustHandles="1" noChangeArrowheads="1" noChangeShapeType="1" noTextEdit="1"/>
              </p:cNvSpPr>
              <p:nvPr/>
            </p:nvSpPr>
            <p:spPr>
              <a:xfrm>
                <a:off x="4876800" y="4648200"/>
                <a:ext cx="3057439" cy="514051"/>
              </a:xfrm>
              <a:prstGeom prst="rect">
                <a:avLst/>
              </a:prstGeom>
              <a:blipFill>
                <a:blip r:embed="rId5"/>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1F295738-0CFF-C44D-AF14-F033B5BA120C}"/>
                  </a:ext>
                </a:extLst>
              </p:cNvPr>
              <p:cNvSpPr/>
              <p:nvPr/>
            </p:nvSpPr>
            <p:spPr>
              <a:xfrm>
                <a:off x="5622979" y="5180868"/>
                <a:ext cx="1447448" cy="346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600" i="1" smtClean="0">
                              <a:latin typeface="Cambria Math" panose="02040503050406030204" pitchFamily="18" charset="0"/>
                            </a:rPr>
                          </m:ctrlPr>
                        </m:accPr>
                        <m:e>
                          <m:r>
                            <a:rPr lang="en-US" sz="1600" i="1">
                              <a:latin typeface="Cambria Math" panose="02040503050406030204" pitchFamily="18" charset="0"/>
                            </a:rPr>
                            <m:t>𝑀𝑃𝐺</m:t>
                          </m:r>
                        </m:e>
                      </m:acc>
                      <m:r>
                        <a:rPr lang="en-US" sz="1600" i="1">
                          <a:latin typeface="Cambria Math" panose="02040503050406030204" pitchFamily="18" charset="0"/>
                        </a:rPr>
                        <m:t>=</m:t>
                      </m:r>
                      <m:r>
                        <a:rPr lang="en-US" sz="1600" b="0" i="1" smtClean="0">
                          <a:latin typeface="Cambria Math" panose="02040503050406030204" pitchFamily="18" charset="0"/>
                        </a:rPr>
                        <m:t>25.68</m:t>
                      </m:r>
                    </m:oMath>
                  </m:oMathPara>
                </a14:m>
                <a:endParaRPr lang="en-US" sz="1600" dirty="0"/>
              </a:p>
            </p:txBody>
          </p:sp>
        </mc:Choice>
        <mc:Fallback xmlns="">
          <p:sp>
            <p:nvSpPr>
              <p:cNvPr id="16" name="Rectangle 15">
                <a:extLst>
                  <a:ext uri="{FF2B5EF4-FFF2-40B4-BE49-F238E27FC236}">
                    <a16:creationId xmlns:a16="http://schemas.microsoft.com/office/drawing/2014/main" id="{1F295738-0CFF-C44D-AF14-F033B5BA120C}"/>
                  </a:ext>
                </a:extLst>
              </p:cNvPr>
              <p:cNvSpPr>
                <a:spLocks noRot="1" noChangeAspect="1" noMove="1" noResize="1" noEditPoints="1" noAdjustHandles="1" noChangeArrowheads="1" noChangeShapeType="1" noTextEdit="1"/>
              </p:cNvSpPr>
              <p:nvPr/>
            </p:nvSpPr>
            <p:spPr>
              <a:xfrm>
                <a:off x="5622979" y="5180868"/>
                <a:ext cx="1447448" cy="346826"/>
              </a:xfrm>
              <a:prstGeom prst="rect">
                <a:avLst/>
              </a:prstGeom>
              <a:blipFill>
                <a:blip r:embed="rId6"/>
                <a:stretch>
                  <a:fillRect/>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F891A55D-D026-8949-B109-28EAD31CBA3C}"/>
              </a:ext>
            </a:extLst>
          </p:cNvPr>
          <p:cNvSpPr/>
          <p:nvPr/>
        </p:nvSpPr>
        <p:spPr>
          <a:xfrm>
            <a:off x="342644" y="4953000"/>
            <a:ext cx="4686556" cy="523220"/>
          </a:xfrm>
          <a:prstGeom prst="rect">
            <a:avLst/>
          </a:prstGeom>
        </p:spPr>
        <p:txBody>
          <a:bodyPr wrap="square">
            <a:spAutoFit/>
          </a:bodyPr>
          <a:lstStyle/>
          <a:p>
            <a:r>
              <a:rPr lang="en-US" sz="1400" dirty="0" err="1"/>
              <a:t>mercedes</a:t>
            </a:r>
            <a:r>
              <a:rPr lang="en-US" sz="1400" dirty="0"/>
              <a:t> = </a:t>
            </a:r>
            <a:r>
              <a:rPr lang="en-US" sz="1400" dirty="0" err="1"/>
              <a:t>data.frame</a:t>
            </a:r>
            <a:r>
              <a:rPr lang="en-US" sz="1400" dirty="0"/>
              <a:t>(</a:t>
            </a:r>
            <a:r>
              <a:rPr lang="en-US" sz="1400" dirty="0" err="1"/>
              <a:t>wt</a:t>
            </a:r>
            <a:r>
              <a:rPr lang="en-US" sz="1400" dirty="0"/>
              <a:t> = 2.304)</a:t>
            </a:r>
          </a:p>
          <a:p>
            <a:r>
              <a:rPr lang="en-US" sz="1400" dirty="0"/>
              <a:t>predict(fit, </a:t>
            </a:r>
            <a:r>
              <a:rPr lang="en-US" sz="1400" dirty="0" err="1"/>
              <a:t>newdata</a:t>
            </a:r>
            <a:r>
              <a:rPr lang="en-US" sz="1400" dirty="0"/>
              <a:t> = </a:t>
            </a:r>
            <a:r>
              <a:rPr lang="en-US" sz="1400" dirty="0" err="1"/>
              <a:t>mercedes</a:t>
            </a:r>
            <a:r>
              <a:rPr lang="en-US" sz="1400" dirty="0"/>
              <a:t>, interval = "confidence")</a:t>
            </a:r>
          </a:p>
        </p:txBody>
      </p:sp>
      <p:pic>
        <p:nvPicPr>
          <p:cNvPr id="18" name="Picture 17">
            <a:extLst>
              <a:ext uri="{FF2B5EF4-FFF2-40B4-BE49-F238E27FC236}">
                <a16:creationId xmlns:a16="http://schemas.microsoft.com/office/drawing/2014/main" id="{85B399D1-CEA9-5D42-AC11-7A54780A0DF3}"/>
              </a:ext>
            </a:extLst>
          </p:cNvPr>
          <p:cNvPicPr>
            <a:picLocks noChangeAspect="1"/>
          </p:cNvPicPr>
          <p:nvPr/>
        </p:nvPicPr>
        <p:blipFill rotWithShape="1">
          <a:blip r:embed="rId7"/>
          <a:srcRect t="10169" b="1"/>
          <a:stretch/>
        </p:blipFill>
        <p:spPr>
          <a:xfrm>
            <a:off x="1219200" y="5486400"/>
            <a:ext cx="2286000" cy="369829"/>
          </a:xfrm>
          <a:prstGeom prst="rect">
            <a:avLst/>
          </a:prstGeom>
        </p:spPr>
      </p:pic>
    </p:spTree>
    <p:extLst>
      <p:ext uri="{BB962C8B-B14F-4D97-AF65-F5344CB8AC3E}">
        <p14:creationId xmlns:p14="http://schemas.microsoft.com/office/powerpoint/2010/main" val="295179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P spid="16" grpId="0"/>
      <p:bldP spid="1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31200-B2A9-9F4F-B93F-AE5E124B89ED}"/>
              </a:ext>
            </a:extLst>
          </p:cNvPr>
          <p:cNvSpPr>
            <a:spLocks noGrp="1"/>
          </p:cNvSpPr>
          <p:nvPr>
            <p:ph type="title"/>
          </p:nvPr>
        </p:nvSpPr>
        <p:spPr/>
        <p:txBody>
          <a:bodyPr/>
          <a:lstStyle/>
          <a:p>
            <a:r>
              <a:rPr lang="en-US" dirty="0" err="1"/>
              <a:t>mtcars</a:t>
            </a:r>
            <a:r>
              <a:rPr lang="en-US" dirty="0"/>
              <a:t>: MPG v. Weight</a:t>
            </a:r>
          </a:p>
        </p:txBody>
      </p:sp>
      <p:sp>
        <p:nvSpPr>
          <p:cNvPr id="4" name="TextBox 3">
            <a:extLst>
              <a:ext uri="{FF2B5EF4-FFF2-40B4-BE49-F238E27FC236}">
                <a16:creationId xmlns:a16="http://schemas.microsoft.com/office/drawing/2014/main" id="{4D5ED98A-3C58-9F4B-85B5-67A653C97AB4}"/>
              </a:ext>
            </a:extLst>
          </p:cNvPr>
          <p:cNvSpPr txBox="1"/>
          <p:nvPr/>
        </p:nvSpPr>
        <p:spPr>
          <a:xfrm>
            <a:off x="457200" y="1295400"/>
            <a:ext cx="8229600" cy="646331"/>
          </a:xfrm>
          <a:prstGeom prst="rect">
            <a:avLst/>
          </a:prstGeom>
          <a:noFill/>
        </p:spPr>
        <p:txBody>
          <a:bodyPr wrap="square" rtlCol="0">
            <a:spAutoFit/>
          </a:bodyPr>
          <a:lstStyle/>
          <a:p>
            <a:r>
              <a:rPr lang="en-US" dirty="0"/>
              <a:t>QOI1 and 2 with full data:  </a:t>
            </a:r>
          </a:p>
          <a:p>
            <a:r>
              <a:rPr lang="en-US" dirty="0"/>
              <a:t>How do we handle the cars that weigh more than 4500 </a:t>
            </a:r>
            <a:r>
              <a:rPr lang="en-US" dirty="0" err="1"/>
              <a:t>lbs</a:t>
            </a:r>
            <a:r>
              <a:rPr lang="en-US" dirty="0"/>
              <a:t>?  </a:t>
            </a:r>
          </a:p>
        </p:txBody>
      </p:sp>
      <p:sp>
        <p:nvSpPr>
          <p:cNvPr id="12" name="TextBox 11">
            <a:extLst>
              <a:ext uri="{FF2B5EF4-FFF2-40B4-BE49-F238E27FC236}">
                <a16:creationId xmlns:a16="http://schemas.microsoft.com/office/drawing/2014/main" id="{1F91CFE4-F065-4A44-A2B9-ACC94B7CB9FF}"/>
              </a:ext>
            </a:extLst>
          </p:cNvPr>
          <p:cNvSpPr txBox="1"/>
          <p:nvPr/>
        </p:nvSpPr>
        <p:spPr>
          <a:xfrm>
            <a:off x="0" y="4805859"/>
            <a:ext cx="9144000" cy="2554545"/>
          </a:xfrm>
          <a:prstGeom prst="rect">
            <a:avLst/>
          </a:prstGeom>
          <a:noFill/>
        </p:spPr>
        <p:txBody>
          <a:bodyPr wrap="square" rtlCol="0">
            <a:spAutoFit/>
          </a:bodyPr>
          <a:lstStyle/>
          <a:p>
            <a:r>
              <a:rPr lang="en-US" sz="1600" b="1" dirty="0"/>
              <a:t>QOI 1: </a:t>
            </a:r>
            <a:r>
              <a:rPr lang="en-US" sz="1600" dirty="0"/>
              <a:t>For cars that weigh less that 4,500 </a:t>
            </a:r>
            <a:r>
              <a:rPr lang="en-US" sz="1600" dirty="0" err="1"/>
              <a:t>lbs</a:t>
            </a:r>
            <a:r>
              <a:rPr lang="en-US" sz="1600" dirty="0"/>
              <a:t>, for every 1000 </a:t>
            </a:r>
            <a:r>
              <a:rPr lang="en-US" sz="1600" dirty="0" err="1"/>
              <a:t>lbs</a:t>
            </a:r>
            <a:r>
              <a:rPr lang="en-US" sz="1600" dirty="0"/>
              <a:t> increase in the weight of the car, it is estimated that the mean miles per gallon will decrease by 6.82 miles per gallon.  We are 95% confident that this decrease will be between 5.36 and 8.28 miles per gallon.  For cars that weigh more than 4,500 </a:t>
            </a:r>
            <a:r>
              <a:rPr lang="en-US" sz="1600" dirty="0" err="1"/>
              <a:t>lbs</a:t>
            </a:r>
            <a:r>
              <a:rPr lang="en-US" sz="1600" dirty="0"/>
              <a:t>, the estimated mpg is constantly estimated to be 11.88 mpg.  </a:t>
            </a:r>
          </a:p>
          <a:p>
            <a:r>
              <a:rPr lang="en-US" sz="1600" b="1" dirty="0"/>
              <a:t>QOI 2: </a:t>
            </a:r>
            <a:r>
              <a:rPr lang="en-US" sz="1600" dirty="0"/>
              <a:t>The estimated mean miles per gallon for the new Mercedes that weighs 2,304 </a:t>
            </a:r>
            <a:r>
              <a:rPr lang="en-US" sz="1600" dirty="0" err="1"/>
              <a:t>lbs</a:t>
            </a:r>
            <a:r>
              <a:rPr lang="en-US" sz="1600" dirty="0"/>
              <a:t> is 25.68 miles per gallon.  We are 95% confident that the mean mpg is between 24.22 and 27.13 miles per gallon. For cars that weigh more than 4,500 </a:t>
            </a:r>
            <a:r>
              <a:rPr lang="en-US" sz="1600" dirty="0" err="1"/>
              <a:t>lbs</a:t>
            </a:r>
            <a:r>
              <a:rPr lang="en-US" sz="1600" dirty="0"/>
              <a:t>, the estimated mpg is constantly estimated to be 11.88 mpg.  </a:t>
            </a:r>
          </a:p>
          <a:p>
            <a:endParaRPr lang="en-US" sz="1600" dirty="0"/>
          </a:p>
          <a:p>
            <a:endParaRPr lang="en-US" sz="1600" dirty="0"/>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89C1B803-E9F0-894D-8731-2EC57458829C}"/>
                  </a:ext>
                </a:extLst>
              </p:cNvPr>
              <p:cNvSpPr/>
              <p:nvPr/>
            </p:nvSpPr>
            <p:spPr>
              <a:xfrm>
                <a:off x="4048580" y="3244614"/>
                <a:ext cx="4943020" cy="6415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600" i="1" smtClean="0">
                              <a:latin typeface="Cambria Math" panose="02040503050406030204" pitchFamily="18" charset="0"/>
                            </a:rPr>
                          </m:ctrlPr>
                        </m:accPr>
                        <m:e>
                          <m:r>
                            <a:rPr lang="en-US" sz="1600" i="1">
                              <a:latin typeface="Cambria Math" panose="02040503050406030204" pitchFamily="18" charset="0"/>
                            </a:rPr>
                            <m:t>𝑀𝑃𝐺</m:t>
                          </m:r>
                        </m:e>
                      </m:acc>
                      <m:r>
                        <a:rPr lang="en-US" sz="1600" i="1">
                          <a:latin typeface="Cambria Math" panose="02040503050406030204" pitchFamily="18" charset="0"/>
                        </a:rPr>
                        <m:t>=</m:t>
                      </m:r>
                      <m:d>
                        <m:dPr>
                          <m:begChr m:val="{"/>
                          <m:endChr m:val=""/>
                          <m:ctrlPr>
                            <a:rPr lang="en-US" sz="1600" i="1" smtClean="0">
                              <a:latin typeface="Cambria Math" panose="02040503050406030204" pitchFamily="18" charset="0"/>
                            </a:rPr>
                          </m:ctrlPr>
                        </m:dPr>
                        <m:e>
                          <m:eqArr>
                            <m:eqArrPr>
                              <m:ctrlPr>
                                <a:rPr lang="en-US" sz="1600" i="1" smtClean="0">
                                  <a:latin typeface="Cambria Math" panose="02040503050406030204" pitchFamily="18" charset="0"/>
                                </a:rPr>
                              </m:ctrlPr>
                            </m:eqArrPr>
                            <m:e>
                              <m:r>
                                <a:rPr lang="en-US" sz="1600" i="1">
                                  <a:latin typeface="Cambria Math" panose="02040503050406030204" pitchFamily="18" charset="0"/>
                                </a:rPr>
                                <m:t>41−6.82∗</m:t>
                              </m:r>
                              <m:r>
                                <a:rPr lang="en-US" sz="1600" i="1">
                                  <a:latin typeface="Cambria Math" panose="02040503050406030204" pitchFamily="18" charset="0"/>
                                </a:rPr>
                                <m:t>𝑊𝑒𝑖𝑔h𝑡</m:t>
                              </m:r>
                              <m:r>
                                <a:rPr lang="en-US" sz="1600" i="1" smtClean="0">
                                  <a:latin typeface="Cambria Math" panose="02040503050406030204" pitchFamily="18" charset="0"/>
                                </a:rPr>
                                <m:t>,  </m:t>
                              </m:r>
                              <m:r>
                                <a:rPr lang="en-US" sz="1600" b="0" i="1" smtClean="0">
                                  <a:latin typeface="Cambria Math" panose="02040503050406030204" pitchFamily="18" charset="0"/>
                                </a:rPr>
                                <m:t>𝑤𝑒𝑖𝑔h𝑡</m:t>
                              </m:r>
                              <m:r>
                                <a:rPr lang="en-US" sz="1600" i="1" smtClean="0">
                                  <a:latin typeface="Cambria Math" panose="02040503050406030204" pitchFamily="18" charset="0"/>
                                </a:rPr>
                                <m:t>&lt;</m:t>
                              </m:r>
                              <m:r>
                                <a:rPr lang="en-US" sz="1600" b="0" i="1" smtClean="0">
                                  <a:latin typeface="Cambria Math" panose="02040503050406030204" pitchFamily="18" charset="0"/>
                                </a:rPr>
                                <m:t>4500</m:t>
                              </m:r>
                              <m:r>
                                <a:rPr lang="en-US" sz="1600" b="0" i="1" smtClean="0">
                                  <a:latin typeface="Cambria Math" panose="02040503050406030204" pitchFamily="18" charset="0"/>
                                </a:rPr>
                                <m:t>𝑙𝑏𝑠</m:t>
                              </m:r>
                            </m:e>
                            <m:e>
                              <m:r>
                                <a:rPr lang="en-US" sz="1600" i="1" smtClean="0">
                                  <a:latin typeface="Cambria Math" panose="02040503050406030204" pitchFamily="18" charset="0"/>
                                </a:rPr>
                                <m:t>&amp;</m:t>
                              </m:r>
                              <m:r>
                                <a:rPr lang="en-US" sz="1600" b="0" i="1" smtClean="0">
                                  <a:latin typeface="Cambria Math" panose="02040503050406030204" pitchFamily="18" charset="0"/>
                                </a:rPr>
                                <m:t>                     11.83       ,  </m:t>
                              </m:r>
                              <m:r>
                                <a:rPr lang="en-US" sz="1600" b="0" i="1" smtClean="0">
                                  <a:latin typeface="Cambria Math" panose="02040503050406030204" pitchFamily="18" charset="0"/>
                                </a:rPr>
                                <m:t>𝑤𝑒𝑖𝑔h𝑡</m:t>
                              </m:r>
                              <m:r>
                                <a:rPr lang="en-US" sz="1600" b="0" i="1" smtClean="0">
                                  <a:latin typeface="Cambria Math" panose="02040503050406030204" pitchFamily="18" charset="0"/>
                                  <a:ea typeface="Cambria Math" panose="02040503050406030204" pitchFamily="18" charset="0"/>
                                </a:rPr>
                                <m:t>≥4500 </m:t>
                              </m:r>
                              <m:r>
                                <a:rPr lang="en-US" sz="1600" b="0" i="1" smtClean="0">
                                  <a:latin typeface="Cambria Math" panose="02040503050406030204" pitchFamily="18" charset="0"/>
                                  <a:ea typeface="Cambria Math" panose="02040503050406030204" pitchFamily="18" charset="0"/>
                                </a:rPr>
                                <m:t>𝑙𝑏𝑠</m:t>
                              </m:r>
                            </m:e>
                          </m:eqArr>
                        </m:e>
                      </m:d>
                    </m:oMath>
                  </m:oMathPara>
                </a14:m>
                <a:endParaRPr lang="en-US" sz="1600" dirty="0"/>
              </a:p>
            </p:txBody>
          </p:sp>
        </mc:Choice>
        <mc:Fallback xmlns="">
          <p:sp>
            <p:nvSpPr>
              <p:cNvPr id="14" name="Rectangle 13">
                <a:extLst>
                  <a:ext uri="{FF2B5EF4-FFF2-40B4-BE49-F238E27FC236}">
                    <a16:creationId xmlns:a16="http://schemas.microsoft.com/office/drawing/2014/main" id="{89C1B803-E9F0-894D-8731-2EC57458829C}"/>
                  </a:ext>
                </a:extLst>
              </p:cNvPr>
              <p:cNvSpPr>
                <a:spLocks noRot="1" noChangeAspect="1" noMove="1" noResize="1" noEditPoints="1" noAdjustHandles="1" noChangeArrowheads="1" noChangeShapeType="1" noTextEdit="1"/>
              </p:cNvSpPr>
              <p:nvPr/>
            </p:nvSpPr>
            <p:spPr>
              <a:xfrm>
                <a:off x="4048580" y="3244614"/>
                <a:ext cx="4943020" cy="641586"/>
              </a:xfrm>
              <a:prstGeom prst="rect">
                <a:avLst/>
              </a:prstGeom>
              <a:blipFill>
                <a:blip r:embed="rId2"/>
                <a:stretch>
                  <a:fillRect l="-3333" t="-180769" b="-259615"/>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5EE0EBF9-BD5B-114C-8CC7-9400E1859DA6}"/>
              </a:ext>
            </a:extLst>
          </p:cNvPr>
          <p:cNvPicPr>
            <a:picLocks noChangeAspect="1"/>
          </p:cNvPicPr>
          <p:nvPr/>
        </p:nvPicPr>
        <p:blipFill>
          <a:blip r:embed="rId3"/>
          <a:stretch>
            <a:fillRect/>
          </a:stretch>
        </p:blipFill>
        <p:spPr>
          <a:xfrm>
            <a:off x="571500" y="1943100"/>
            <a:ext cx="3314700" cy="2857500"/>
          </a:xfrm>
          <a:prstGeom prst="rect">
            <a:avLst/>
          </a:prstGeom>
        </p:spPr>
      </p:pic>
      <p:cxnSp>
        <p:nvCxnSpPr>
          <p:cNvPr id="7" name="Straight Connector 6">
            <a:extLst>
              <a:ext uri="{FF2B5EF4-FFF2-40B4-BE49-F238E27FC236}">
                <a16:creationId xmlns:a16="http://schemas.microsoft.com/office/drawing/2014/main" id="{C18B414F-962E-824D-807C-65BCF5C572A3}"/>
              </a:ext>
            </a:extLst>
          </p:cNvPr>
          <p:cNvCxnSpPr>
            <a:cxnSpLocks/>
          </p:cNvCxnSpPr>
          <p:nvPr/>
        </p:nvCxnSpPr>
        <p:spPr>
          <a:xfrm>
            <a:off x="1695450" y="2500732"/>
            <a:ext cx="1143000" cy="165102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CB860DF-0CD6-5947-A335-5CD473936747}"/>
              </a:ext>
            </a:extLst>
          </p:cNvPr>
          <p:cNvCxnSpPr>
            <a:cxnSpLocks/>
          </p:cNvCxnSpPr>
          <p:nvPr/>
        </p:nvCxnSpPr>
        <p:spPr>
          <a:xfrm>
            <a:off x="3332756" y="4298196"/>
            <a:ext cx="12595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D62519D-0E2A-7F47-B611-8EBB852C53F4}"/>
              </a:ext>
            </a:extLst>
          </p:cNvPr>
          <p:cNvSpPr/>
          <p:nvPr/>
        </p:nvSpPr>
        <p:spPr>
          <a:xfrm>
            <a:off x="4827717" y="2245379"/>
            <a:ext cx="3366627" cy="307777"/>
          </a:xfrm>
          <a:prstGeom prst="rect">
            <a:avLst/>
          </a:prstGeom>
        </p:spPr>
        <p:txBody>
          <a:bodyPr wrap="none">
            <a:spAutoFit/>
          </a:bodyPr>
          <a:lstStyle/>
          <a:p>
            <a:r>
              <a:rPr lang="en-US" sz="1400" dirty="0"/>
              <a:t>mean((</a:t>
            </a:r>
            <a:r>
              <a:rPr lang="en-US" sz="1400" dirty="0" err="1"/>
              <a:t>mtcars</a:t>
            </a:r>
            <a:r>
              <a:rPr lang="en-US" sz="1400" dirty="0"/>
              <a:t> %&gt;% filter(</a:t>
            </a:r>
            <a:r>
              <a:rPr lang="en-US" sz="1400" dirty="0" err="1"/>
              <a:t>wt</a:t>
            </a:r>
            <a:r>
              <a:rPr lang="en-US" sz="1400" dirty="0"/>
              <a:t>&gt;4.5))$mpg)</a:t>
            </a:r>
          </a:p>
        </p:txBody>
      </p:sp>
      <p:pic>
        <p:nvPicPr>
          <p:cNvPr id="23" name="Picture 22">
            <a:extLst>
              <a:ext uri="{FF2B5EF4-FFF2-40B4-BE49-F238E27FC236}">
                <a16:creationId xmlns:a16="http://schemas.microsoft.com/office/drawing/2014/main" id="{FC521244-1CD5-1A45-9A47-8069116DE167}"/>
              </a:ext>
            </a:extLst>
          </p:cNvPr>
          <p:cNvPicPr>
            <a:picLocks noChangeAspect="1"/>
          </p:cNvPicPr>
          <p:nvPr/>
        </p:nvPicPr>
        <p:blipFill rotWithShape="1">
          <a:blip r:embed="rId4"/>
          <a:srcRect t="21146" b="1"/>
          <a:stretch/>
        </p:blipFill>
        <p:spPr>
          <a:xfrm>
            <a:off x="5942240" y="2722365"/>
            <a:ext cx="1155700" cy="210303"/>
          </a:xfrm>
          <a:prstGeom prst="rect">
            <a:avLst/>
          </a:prstGeom>
        </p:spPr>
      </p:pic>
    </p:spTree>
    <p:extLst>
      <p:ext uri="{BB962C8B-B14F-4D97-AF65-F5344CB8AC3E}">
        <p14:creationId xmlns:p14="http://schemas.microsoft.com/office/powerpoint/2010/main" val="1331784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620378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229600" cy="900546"/>
          </a:xfrm>
        </p:spPr>
        <p:txBody>
          <a:bodyPr>
            <a:normAutofit/>
          </a:bodyPr>
          <a:lstStyle/>
          <a:p>
            <a:r>
              <a:rPr lang="en-US" sz="3900" dirty="0"/>
              <a:t>Extensions | Transformations</a:t>
            </a:r>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35587709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70795-B9EF-4343-A00D-869A9D1F9303}"/>
              </a:ext>
            </a:extLst>
          </p:cNvPr>
          <p:cNvSpPr>
            <a:spLocks noGrp="1"/>
          </p:cNvSpPr>
          <p:nvPr>
            <p:ph type="title"/>
          </p:nvPr>
        </p:nvSpPr>
        <p:spPr/>
        <p:txBody>
          <a:bodyPr/>
          <a:lstStyle/>
          <a:p>
            <a:r>
              <a:rPr lang="en-US" dirty="0"/>
              <a:t>Recall: mpg versus weight</a:t>
            </a:r>
          </a:p>
        </p:txBody>
      </p:sp>
      <p:pic>
        <p:nvPicPr>
          <p:cNvPr id="7" name="Picture 6">
            <a:extLst>
              <a:ext uri="{FF2B5EF4-FFF2-40B4-BE49-F238E27FC236}">
                <a16:creationId xmlns:a16="http://schemas.microsoft.com/office/drawing/2014/main" id="{7330F1A8-B9C0-6A41-9E78-F065DEA92246}"/>
              </a:ext>
            </a:extLst>
          </p:cNvPr>
          <p:cNvPicPr>
            <a:picLocks noChangeAspect="1"/>
          </p:cNvPicPr>
          <p:nvPr/>
        </p:nvPicPr>
        <p:blipFill>
          <a:blip r:embed="rId2"/>
          <a:stretch>
            <a:fillRect/>
          </a:stretch>
        </p:blipFill>
        <p:spPr>
          <a:xfrm>
            <a:off x="3858" y="2819400"/>
            <a:ext cx="4165093" cy="3062568"/>
          </a:xfrm>
          <a:prstGeom prst="rect">
            <a:avLst/>
          </a:prstGeom>
        </p:spPr>
      </p:pic>
      <p:sp>
        <p:nvSpPr>
          <p:cNvPr id="9" name="Rectangle 8">
            <a:extLst>
              <a:ext uri="{FF2B5EF4-FFF2-40B4-BE49-F238E27FC236}">
                <a16:creationId xmlns:a16="http://schemas.microsoft.com/office/drawing/2014/main" id="{317BE31E-1286-B545-AB93-30F42DDEE143}"/>
              </a:ext>
            </a:extLst>
          </p:cNvPr>
          <p:cNvSpPr/>
          <p:nvPr/>
        </p:nvSpPr>
        <p:spPr>
          <a:xfrm>
            <a:off x="0" y="1790317"/>
            <a:ext cx="9144000" cy="707886"/>
          </a:xfrm>
          <a:prstGeom prst="rect">
            <a:avLst/>
          </a:prstGeom>
        </p:spPr>
        <p:txBody>
          <a:bodyPr wrap="square">
            <a:spAutoFit/>
          </a:bodyPr>
          <a:lstStyle/>
          <a:p>
            <a:r>
              <a:rPr lang="en-US" sz="1300" dirty="0" err="1"/>
              <a:t>mtcars</a:t>
            </a:r>
            <a:r>
              <a:rPr lang="en-US" sz="1300" dirty="0"/>
              <a:t> %&gt;% </a:t>
            </a:r>
          </a:p>
          <a:p>
            <a:r>
              <a:rPr lang="en-US" sz="1300" dirty="0"/>
              <a:t>  </a:t>
            </a:r>
            <a:r>
              <a:rPr lang="en-US" sz="1300" dirty="0" err="1"/>
              <a:t>ggplot</a:t>
            </a:r>
            <a:r>
              <a:rPr lang="en-US" sz="1300" dirty="0"/>
              <a:t>(</a:t>
            </a:r>
            <a:r>
              <a:rPr lang="en-US" sz="1300" dirty="0" err="1"/>
              <a:t>aes</a:t>
            </a:r>
            <a:r>
              <a:rPr lang="en-US" sz="1300" dirty="0"/>
              <a:t>(x = </a:t>
            </a:r>
            <a:r>
              <a:rPr lang="en-US" sz="1300" dirty="0" err="1"/>
              <a:t>wt</a:t>
            </a:r>
            <a:r>
              <a:rPr lang="en-US" sz="1300" dirty="0"/>
              <a:t>, y = mpg)) + </a:t>
            </a:r>
            <a:r>
              <a:rPr lang="en-US" sz="1300" dirty="0" err="1"/>
              <a:t>geom_point</a:t>
            </a:r>
            <a:r>
              <a:rPr lang="en-US" sz="1300" dirty="0"/>
              <a:t>() + </a:t>
            </a:r>
            <a:r>
              <a:rPr lang="en-US" sz="1300" dirty="0" err="1"/>
              <a:t>ggtitle</a:t>
            </a:r>
            <a:r>
              <a:rPr lang="en-US" sz="1300" dirty="0"/>
              <a:t>("</a:t>
            </a:r>
            <a:r>
              <a:rPr lang="en-US" sz="1300" dirty="0" err="1"/>
              <a:t>mtcars</a:t>
            </a:r>
            <a:r>
              <a:rPr lang="en-US" sz="1300" dirty="0"/>
              <a:t>: mpg v. weight") +</a:t>
            </a:r>
            <a:r>
              <a:rPr lang="en-US" sz="1300" dirty="0" err="1"/>
              <a:t>geom_smooth</a:t>
            </a:r>
            <a:r>
              <a:rPr lang="en-US" sz="1300" dirty="0"/>
              <a:t>(method = "</a:t>
            </a:r>
            <a:r>
              <a:rPr lang="en-US" sz="1300" dirty="0" err="1"/>
              <a:t>lm</a:t>
            </a:r>
            <a:r>
              <a:rPr lang="en-US" sz="1300" dirty="0"/>
              <a:t>") + </a:t>
            </a:r>
            <a:r>
              <a:rPr lang="en-US" sz="1300" dirty="0" err="1"/>
              <a:t>xlim</a:t>
            </a:r>
            <a:r>
              <a:rPr lang="en-US" sz="1300" dirty="0"/>
              <a:t>(0,6)</a:t>
            </a:r>
          </a:p>
          <a:p>
            <a:endParaRPr lang="en-US" sz="1400" dirty="0"/>
          </a:p>
        </p:txBody>
      </p:sp>
      <p:pic>
        <p:nvPicPr>
          <p:cNvPr id="10" name="Picture 9">
            <a:extLst>
              <a:ext uri="{FF2B5EF4-FFF2-40B4-BE49-F238E27FC236}">
                <a16:creationId xmlns:a16="http://schemas.microsoft.com/office/drawing/2014/main" id="{32B54918-AD69-0142-8BDE-4FCD9C9491A9}"/>
              </a:ext>
            </a:extLst>
          </p:cNvPr>
          <p:cNvPicPr>
            <a:picLocks noChangeAspect="1"/>
          </p:cNvPicPr>
          <p:nvPr/>
        </p:nvPicPr>
        <p:blipFill>
          <a:blip r:embed="rId3"/>
          <a:stretch>
            <a:fillRect/>
          </a:stretch>
        </p:blipFill>
        <p:spPr>
          <a:xfrm>
            <a:off x="4604795" y="3227309"/>
            <a:ext cx="4304284" cy="2819400"/>
          </a:xfrm>
          <a:prstGeom prst="rect">
            <a:avLst/>
          </a:prstGeom>
        </p:spPr>
      </p:pic>
      <p:sp>
        <p:nvSpPr>
          <p:cNvPr id="11" name="Rectangle 10">
            <a:extLst>
              <a:ext uri="{FF2B5EF4-FFF2-40B4-BE49-F238E27FC236}">
                <a16:creationId xmlns:a16="http://schemas.microsoft.com/office/drawing/2014/main" id="{6A71A50C-BF4E-B046-A474-E99427EC22B2}"/>
              </a:ext>
            </a:extLst>
          </p:cNvPr>
          <p:cNvSpPr/>
          <p:nvPr/>
        </p:nvSpPr>
        <p:spPr>
          <a:xfrm>
            <a:off x="5411005" y="2482770"/>
            <a:ext cx="2691863" cy="523220"/>
          </a:xfrm>
          <a:prstGeom prst="rect">
            <a:avLst/>
          </a:prstGeom>
        </p:spPr>
        <p:txBody>
          <a:bodyPr wrap="square">
            <a:spAutoFit/>
          </a:bodyPr>
          <a:lstStyle/>
          <a:p>
            <a:r>
              <a:rPr lang="en-US" sz="1400" dirty="0"/>
              <a:t>fit = </a:t>
            </a:r>
            <a:r>
              <a:rPr lang="en-US" sz="1400" dirty="0" err="1"/>
              <a:t>lm</a:t>
            </a:r>
            <a:r>
              <a:rPr lang="en-US" sz="1400" dirty="0"/>
              <a:t>(mpg~ </a:t>
            </a:r>
            <a:r>
              <a:rPr lang="en-US" sz="1400" dirty="0" err="1"/>
              <a:t>wt</a:t>
            </a:r>
            <a:r>
              <a:rPr lang="en-US" sz="1400" dirty="0"/>
              <a:t>, data = </a:t>
            </a:r>
            <a:r>
              <a:rPr lang="en-US" sz="1400" dirty="0" err="1"/>
              <a:t>mtcars</a:t>
            </a:r>
            <a:r>
              <a:rPr lang="en-US" sz="1400" dirty="0"/>
              <a:t>)</a:t>
            </a:r>
          </a:p>
          <a:p>
            <a:r>
              <a:rPr lang="en-US" sz="1400" dirty="0"/>
              <a:t>summary(fit)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1D7CA94-F3BB-2B43-A9DB-A97E13C7DB1D}"/>
                  </a:ext>
                </a:extLst>
              </p:cNvPr>
              <p:cNvSpPr txBox="1"/>
              <p:nvPr/>
            </p:nvSpPr>
            <p:spPr>
              <a:xfrm>
                <a:off x="3111022" y="1513318"/>
                <a:ext cx="27582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𝑊𝑒𝑖𝑔h𝑡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12" name="TextBox 11">
                <a:extLst>
                  <a:ext uri="{FF2B5EF4-FFF2-40B4-BE49-F238E27FC236}">
                    <a16:creationId xmlns:a16="http://schemas.microsoft.com/office/drawing/2014/main" id="{C1D7CA94-F3BB-2B43-A9DB-A97E13C7DB1D}"/>
                  </a:ext>
                </a:extLst>
              </p:cNvPr>
              <p:cNvSpPr txBox="1">
                <a:spLocks noRot="1" noChangeAspect="1" noMove="1" noResize="1" noEditPoints="1" noAdjustHandles="1" noChangeArrowheads="1" noChangeShapeType="1" noTextEdit="1"/>
              </p:cNvSpPr>
              <p:nvPr/>
            </p:nvSpPr>
            <p:spPr>
              <a:xfrm>
                <a:off x="3111022" y="1513318"/>
                <a:ext cx="2758256" cy="276999"/>
              </a:xfrm>
              <a:prstGeom prst="rect">
                <a:avLst/>
              </a:prstGeom>
              <a:blipFill>
                <a:blip r:embed="rId4"/>
                <a:stretch>
                  <a:fillRect l="-917" b="-34783"/>
                </a:stretch>
              </a:blipFill>
            </p:spPr>
            <p:txBody>
              <a:bodyPr/>
              <a:lstStyle/>
              <a:p>
                <a:r>
                  <a:rPr lang="en-US">
                    <a:noFill/>
                  </a:rPr>
                  <a:t> </a:t>
                </a:r>
              </a:p>
            </p:txBody>
          </p:sp>
        </mc:Fallback>
      </mc:AlternateContent>
    </p:spTree>
    <p:extLst>
      <p:ext uri="{BB962C8B-B14F-4D97-AF65-F5344CB8AC3E}">
        <p14:creationId xmlns:p14="http://schemas.microsoft.com/office/powerpoint/2010/main" val="3620908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0A47-9ADD-464E-B9D9-05634A005FA1}"/>
              </a:ext>
            </a:extLst>
          </p:cNvPr>
          <p:cNvSpPr>
            <a:spLocks noGrp="1"/>
          </p:cNvSpPr>
          <p:nvPr>
            <p:ph type="title"/>
          </p:nvPr>
        </p:nvSpPr>
        <p:spPr/>
        <p:txBody>
          <a:bodyPr/>
          <a:lstStyle/>
          <a:p>
            <a:r>
              <a:rPr lang="en-US" dirty="0"/>
              <a:t>First Two Assumptions</a:t>
            </a:r>
          </a:p>
        </p:txBody>
      </p:sp>
      <p:cxnSp>
        <p:nvCxnSpPr>
          <p:cNvPr id="5" name="Straight Connector 4">
            <a:extLst>
              <a:ext uri="{FF2B5EF4-FFF2-40B4-BE49-F238E27FC236}">
                <a16:creationId xmlns:a16="http://schemas.microsoft.com/office/drawing/2014/main" id="{7B617098-FBC4-754D-8A86-7CDEF6190ED9}"/>
              </a:ext>
            </a:extLst>
          </p:cNvPr>
          <p:cNvCxnSpPr/>
          <p:nvPr/>
        </p:nvCxnSpPr>
        <p:spPr>
          <a:xfrm>
            <a:off x="609601" y="2133600"/>
            <a:ext cx="0" cy="419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120536-2668-904E-931E-4110909F40A2}"/>
              </a:ext>
            </a:extLst>
          </p:cNvPr>
          <p:cNvCxnSpPr>
            <a:cxnSpLocks/>
          </p:cNvCxnSpPr>
          <p:nvPr/>
        </p:nvCxnSpPr>
        <p:spPr>
          <a:xfrm flipH="1">
            <a:off x="304801" y="6096000"/>
            <a:ext cx="6019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C4B3B5-AF50-AA43-BFCC-1AD3C84EADDF}"/>
              </a:ext>
            </a:extLst>
          </p:cNvPr>
          <p:cNvSpPr txBox="1"/>
          <p:nvPr/>
        </p:nvSpPr>
        <p:spPr>
          <a:xfrm>
            <a:off x="1981201" y="6248400"/>
            <a:ext cx="1981200" cy="381000"/>
          </a:xfrm>
          <a:prstGeom prst="rect">
            <a:avLst/>
          </a:prstGeom>
          <a:noFill/>
        </p:spPr>
        <p:txBody>
          <a:bodyPr wrap="square" rtlCol="0">
            <a:spAutoFit/>
          </a:bodyPr>
          <a:lstStyle/>
          <a:p>
            <a:pPr algn="ctr"/>
            <a:r>
              <a:rPr lang="en-US" dirty="0"/>
              <a:t>Weight</a:t>
            </a:r>
          </a:p>
        </p:txBody>
      </p:sp>
      <p:sp>
        <p:nvSpPr>
          <p:cNvPr id="9" name="TextBox 8">
            <a:extLst>
              <a:ext uri="{FF2B5EF4-FFF2-40B4-BE49-F238E27FC236}">
                <a16:creationId xmlns:a16="http://schemas.microsoft.com/office/drawing/2014/main" id="{DD408138-C471-6649-B22F-79AD12B6A390}"/>
              </a:ext>
            </a:extLst>
          </p:cNvPr>
          <p:cNvSpPr txBox="1"/>
          <p:nvPr/>
        </p:nvSpPr>
        <p:spPr>
          <a:xfrm rot="16200000">
            <a:off x="-647700" y="3695700"/>
            <a:ext cx="1981200" cy="381000"/>
          </a:xfrm>
          <a:prstGeom prst="rect">
            <a:avLst/>
          </a:prstGeom>
          <a:noFill/>
        </p:spPr>
        <p:txBody>
          <a:bodyPr wrap="square" rtlCol="0">
            <a:spAutoFit/>
          </a:bodyPr>
          <a:lstStyle/>
          <a:p>
            <a:pPr algn="ctr"/>
            <a:r>
              <a:rPr lang="en-US" dirty="0"/>
              <a:t>MPG</a:t>
            </a:r>
          </a:p>
        </p:txBody>
      </p:sp>
      <p:pic>
        <p:nvPicPr>
          <p:cNvPr id="10" name="Picture 9">
            <a:extLst>
              <a:ext uri="{FF2B5EF4-FFF2-40B4-BE49-F238E27FC236}">
                <a16:creationId xmlns:a16="http://schemas.microsoft.com/office/drawing/2014/main" id="{76F0BB9B-64D7-DF48-8AD4-54D5F2CF13A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1190052" y="2710046"/>
            <a:ext cx="2178213" cy="938677"/>
          </a:xfrm>
          <a:prstGeom prst="rect">
            <a:avLst/>
          </a:prstGeom>
        </p:spPr>
      </p:pic>
      <p:sp>
        <p:nvSpPr>
          <p:cNvPr id="12" name="Oval 11">
            <a:extLst>
              <a:ext uri="{FF2B5EF4-FFF2-40B4-BE49-F238E27FC236}">
                <a16:creationId xmlns:a16="http://schemas.microsoft.com/office/drawing/2014/main" id="{93B1EC63-43A5-0741-B3AF-31A6BA6C82CE}"/>
              </a:ext>
            </a:extLst>
          </p:cNvPr>
          <p:cNvSpPr/>
          <p:nvPr/>
        </p:nvSpPr>
        <p:spPr>
          <a:xfrm>
            <a:off x="1828800" y="3080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67C20D9-E30D-3747-B6CB-22A3A4FB9A39}"/>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2933219" y="3441938"/>
            <a:ext cx="2178213" cy="938677"/>
          </a:xfrm>
          <a:prstGeom prst="rect">
            <a:avLst/>
          </a:prstGeom>
        </p:spPr>
      </p:pic>
      <p:sp>
        <p:nvSpPr>
          <p:cNvPr id="14" name="Oval 13">
            <a:extLst>
              <a:ext uri="{FF2B5EF4-FFF2-40B4-BE49-F238E27FC236}">
                <a16:creationId xmlns:a16="http://schemas.microsoft.com/office/drawing/2014/main" id="{19FAC40A-2429-2248-8084-9A8CA00B7B8D}"/>
              </a:ext>
            </a:extLst>
          </p:cNvPr>
          <p:cNvSpPr/>
          <p:nvPr/>
        </p:nvSpPr>
        <p:spPr>
          <a:xfrm>
            <a:off x="3571967" y="38127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6235207-F9B4-E04D-A5FA-5B05661A1F05}"/>
              </a:ext>
            </a:extLst>
          </p:cNvPr>
          <p:cNvCxnSpPr/>
          <p:nvPr/>
        </p:nvCxnSpPr>
        <p:spPr>
          <a:xfrm>
            <a:off x="838201" y="2699878"/>
            <a:ext cx="5257799" cy="228600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F8BDC16-1A47-B94F-A835-3F4317869A5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4740972" y="4232755"/>
            <a:ext cx="2178213" cy="938677"/>
          </a:xfrm>
          <a:prstGeom prst="rect">
            <a:avLst/>
          </a:prstGeom>
        </p:spPr>
      </p:pic>
      <p:sp>
        <p:nvSpPr>
          <p:cNvPr id="18" name="Oval 17">
            <a:extLst>
              <a:ext uri="{FF2B5EF4-FFF2-40B4-BE49-F238E27FC236}">
                <a16:creationId xmlns:a16="http://schemas.microsoft.com/office/drawing/2014/main" id="{4762DFD3-7904-B44E-82B5-4E9CA73C80F9}"/>
              </a:ext>
            </a:extLst>
          </p:cNvPr>
          <p:cNvSpPr/>
          <p:nvPr/>
        </p:nvSpPr>
        <p:spPr>
          <a:xfrm>
            <a:off x="1871371" y="312790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9" name="Oval 18">
            <a:extLst>
              <a:ext uri="{FF2B5EF4-FFF2-40B4-BE49-F238E27FC236}">
                <a16:creationId xmlns:a16="http://schemas.microsoft.com/office/drawing/2014/main" id="{FEB1ABBE-81FB-3A41-A30E-E522DEED26F4}"/>
              </a:ext>
            </a:extLst>
          </p:cNvPr>
          <p:cNvSpPr/>
          <p:nvPr/>
        </p:nvSpPr>
        <p:spPr>
          <a:xfrm>
            <a:off x="2946618" y="167575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0B7CC2-1BD1-AF4F-8CCF-F5AA1120A5CC}"/>
                  </a:ext>
                </a:extLst>
              </p:cNvPr>
              <p:cNvSpPr txBox="1"/>
              <p:nvPr/>
            </p:nvSpPr>
            <p:spPr>
              <a:xfrm>
                <a:off x="3403818" y="1566687"/>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𝑃𝑜𝑝𝑢𝑙𝑎𝑡𝑖𝑜𝑛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𝑀𝑒𝑎𝑛</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A40B7CC2-1BD1-AF4F-8CCF-F5AA1120A5CC}"/>
                  </a:ext>
                </a:extLst>
              </p:cNvPr>
              <p:cNvSpPr txBox="1">
                <a:spLocks noRot="1" noChangeAspect="1" noMove="1" noResize="1" noEditPoints="1" noAdjustHandles="1" noChangeArrowheads="1" noChangeShapeType="1" noTextEdit="1"/>
              </p:cNvSpPr>
              <p:nvPr/>
            </p:nvSpPr>
            <p:spPr>
              <a:xfrm>
                <a:off x="3403818" y="1566687"/>
                <a:ext cx="2667000" cy="380999"/>
              </a:xfrm>
              <a:prstGeom prst="rect">
                <a:avLst/>
              </a:prstGeom>
              <a:blipFill>
                <a:blip r:embed="rId3"/>
                <a:stretch>
                  <a:fillRect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C9AE566-DA5D-6E4F-B7A3-C16CBCB2F712}"/>
                  </a:ext>
                </a:extLst>
              </p:cNvPr>
              <p:cNvSpPr txBox="1"/>
              <p:nvPr/>
            </p:nvSpPr>
            <p:spPr>
              <a:xfrm>
                <a:off x="3403818" y="1926252"/>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𝑂𝑏𝑠𝑒𝑟𝑣𝑎𝑡𝑖𝑜𝑛</m:t>
                      </m:r>
                    </m:oMath>
                  </m:oMathPara>
                </a14:m>
                <a:endParaRPr lang="en-US" dirty="0"/>
              </a:p>
            </p:txBody>
          </p:sp>
        </mc:Choice>
        <mc:Fallback xmlns="">
          <p:sp>
            <p:nvSpPr>
              <p:cNvPr id="21" name="TextBox 20">
                <a:extLst>
                  <a:ext uri="{FF2B5EF4-FFF2-40B4-BE49-F238E27FC236}">
                    <a16:creationId xmlns:a16="http://schemas.microsoft.com/office/drawing/2014/main" id="{5C9AE566-DA5D-6E4F-B7A3-C16CBCB2F712}"/>
                  </a:ext>
                </a:extLst>
              </p:cNvPr>
              <p:cNvSpPr txBox="1">
                <a:spLocks noRot="1" noChangeAspect="1" noMove="1" noResize="1" noEditPoints="1" noAdjustHandles="1" noChangeArrowheads="1" noChangeShapeType="1" noTextEdit="1"/>
              </p:cNvSpPr>
              <p:nvPr/>
            </p:nvSpPr>
            <p:spPr>
              <a:xfrm>
                <a:off x="3403818" y="1926252"/>
                <a:ext cx="2667000" cy="380999"/>
              </a:xfrm>
              <a:prstGeom prst="rect">
                <a:avLst/>
              </a:prstGeom>
              <a:blipFill>
                <a:blip r:embed="rId4"/>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4482E635-0A2D-BF43-8015-1362E945FD12}"/>
              </a:ext>
            </a:extLst>
          </p:cNvPr>
          <p:cNvSpPr/>
          <p:nvPr/>
        </p:nvSpPr>
        <p:spPr>
          <a:xfrm>
            <a:off x="5334000" y="4604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3739F456-CF68-064F-BC32-905D64A8A536}"/>
              </a:ext>
            </a:extLst>
          </p:cNvPr>
          <p:cNvSpPr txBox="1"/>
          <p:nvPr/>
        </p:nvSpPr>
        <p:spPr>
          <a:xfrm>
            <a:off x="6067586" y="2388275"/>
            <a:ext cx="3124200" cy="2031325"/>
          </a:xfrm>
          <a:prstGeom prst="rect">
            <a:avLst/>
          </a:prstGeom>
          <a:noFill/>
        </p:spPr>
        <p:txBody>
          <a:bodyPr wrap="square" rtlCol="0">
            <a:spAutoFit/>
          </a:bodyPr>
          <a:lstStyle/>
          <a:p>
            <a:r>
              <a:rPr lang="en-US" b="1" dirty="0"/>
              <a:t>Assumptions:</a:t>
            </a:r>
          </a:p>
          <a:p>
            <a:pPr marL="342900" indent="-342900">
              <a:buAutoNum type="arabicPeriod"/>
            </a:pPr>
            <a:r>
              <a:rPr lang="en-US" dirty="0"/>
              <a:t>Subpopulations of </a:t>
            </a:r>
            <a:r>
              <a:rPr lang="en-US" dirty="0" err="1"/>
              <a:t>mpgs</a:t>
            </a:r>
            <a:r>
              <a:rPr lang="en-US" dirty="0"/>
              <a:t> for a fixed weight are normally distributed.</a:t>
            </a:r>
          </a:p>
          <a:p>
            <a:pPr marL="342900" indent="-342900">
              <a:buAutoNum type="arabicPeriod"/>
            </a:pPr>
            <a:r>
              <a:rPr lang="en-US" dirty="0"/>
              <a:t>The means of the distributions of </a:t>
            </a:r>
            <a:r>
              <a:rPr lang="en-US" dirty="0" err="1"/>
              <a:t>mpgs</a:t>
            </a:r>
            <a:r>
              <a:rPr lang="en-US" dirty="0"/>
              <a:t> are linearly related to weight. </a:t>
            </a:r>
          </a:p>
        </p:txBody>
      </p:sp>
      <p:sp>
        <p:nvSpPr>
          <p:cNvPr id="24" name="Rectangle 23">
            <a:extLst>
              <a:ext uri="{FF2B5EF4-FFF2-40B4-BE49-F238E27FC236}">
                <a16:creationId xmlns:a16="http://schemas.microsoft.com/office/drawing/2014/main" id="{8F6D3C9C-4CC0-AE40-A304-FF8D18388B7C}"/>
              </a:ext>
            </a:extLst>
          </p:cNvPr>
          <p:cNvSpPr/>
          <p:nvPr/>
        </p:nvSpPr>
        <p:spPr>
          <a:xfrm>
            <a:off x="2743200" y="1566687"/>
            <a:ext cx="3124201" cy="766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A18A92E-D0D4-3143-875A-BE697DD87616}"/>
              </a:ext>
            </a:extLst>
          </p:cNvPr>
          <p:cNvSpPr/>
          <p:nvPr/>
        </p:nvSpPr>
        <p:spPr>
          <a:xfrm>
            <a:off x="1868964" y="349845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7" name="Oval 26">
            <a:extLst>
              <a:ext uri="{FF2B5EF4-FFF2-40B4-BE49-F238E27FC236}">
                <a16:creationId xmlns:a16="http://schemas.microsoft.com/office/drawing/2014/main" id="{88321EAB-3709-4B43-98E2-731CC863996F}"/>
              </a:ext>
            </a:extLst>
          </p:cNvPr>
          <p:cNvSpPr/>
          <p:nvPr/>
        </p:nvSpPr>
        <p:spPr>
          <a:xfrm>
            <a:off x="1859796" y="2742172"/>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8" name="Oval 27">
            <a:extLst>
              <a:ext uri="{FF2B5EF4-FFF2-40B4-BE49-F238E27FC236}">
                <a16:creationId xmlns:a16="http://schemas.microsoft.com/office/drawing/2014/main" id="{AA8CEECD-6AEE-4A4B-B25B-A9E5F2846D07}"/>
              </a:ext>
            </a:extLst>
          </p:cNvPr>
          <p:cNvSpPr/>
          <p:nvPr/>
        </p:nvSpPr>
        <p:spPr>
          <a:xfrm>
            <a:off x="3609763" y="3875433"/>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9" name="Oval 28">
            <a:extLst>
              <a:ext uri="{FF2B5EF4-FFF2-40B4-BE49-F238E27FC236}">
                <a16:creationId xmlns:a16="http://schemas.microsoft.com/office/drawing/2014/main" id="{A2FA620D-0D72-5246-A457-401A3A7CF78C}"/>
              </a:ext>
            </a:extLst>
          </p:cNvPr>
          <p:cNvSpPr/>
          <p:nvPr/>
        </p:nvSpPr>
        <p:spPr>
          <a:xfrm>
            <a:off x="3615008" y="4226533"/>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0" name="Oval 29">
            <a:extLst>
              <a:ext uri="{FF2B5EF4-FFF2-40B4-BE49-F238E27FC236}">
                <a16:creationId xmlns:a16="http://schemas.microsoft.com/office/drawing/2014/main" id="{D4BB1A16-F8F1-1848-A4E7-CBD200DC26EF}"/>
              </a:ext>
            </a:extLst>
          </p:cNvPr>
          <p:cNvSpPr/>
          <p:nvPr/>
        </p:nvSpPr>
        <p:spPr>
          <a:xfrm>
            <a:off x="3594265" y="343553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1" name="Oval 30">
            <a:extLst>
              <a:ext uri="{FF2B5EF4-FFF2-40B4-BE49-F238E27FC236}">
                <a16:creationId xmlns:a16="http://schemas.microsoft.com/office/drawing/2014/main" id="{458BD364-4FDF-1B44-8F16-5E06C614A73C}"/>
              </a:ext>
            </a:extLst>
          </p:cNvPr>
          <p:cNvSpPr/>
          <p:nvPr/>
        </p:nvSpPr>
        <p:spPr>
          <a:xfrm>
            <a:off x="5374164" y="465785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2" name="Oval 31">
            <a:extLst>
              <a:ext uri="{FF2B5EF4-FFF2-40B4-BE49-F238E27FC236}">
                <a16:creationId xmlns:a16="http://schemas.microsoft.com/office/drawing/2014/main" id="{19A9F5E3-9C84-C147-A640-BE01ED56FA75}"/>
              </a:ext>
            </a:extLst>
          </p:cNvPr>
          <p:cNvSpPr/>
          <p:nvPr/>
        </p:nvSpPr>
        <p:spPr>
          <a:xfrm>
            <a:off x="5379409" y="505144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3" name="Oval 32">
            <a:extLst>
              <a:ext uri="{FF2B5EF4-FFF2-40B4-BE49-F238E27FC236}">
                <a16:creationId xmlns:a16="http://schemas.microsoft.com/office/drawing/2014/main" id="{9FEEA9A5-ADE4-274A-B7AF-8E96C5C1D1BB}"/>
              </a:ext>
            </a:extLst>
          </p:cNvPr>
          <p:cNvSpPr/>
          <p:nvPr/>
        </p:nvSpPr>
        <p:spPr>
          <a:xfrm>
            <a:off x="5370241" y="42373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pic>
        <p:nvPicPr>
          <p:cNvPr id="34" name="Picture 33">
            <a:extLst>
              <a:ext uri="{FF2B5EF4-FFF2-40B4-BE49-F238E27FC236}">
                <a16:creationId xmlns:a16="http://schemas.microsoft.com/office/drawing/2014/main" id="{16DADD38-B929-5147-A75C-2E9B8B6C626B}"/>
              </a:ext>
            </a:extLst>
          </p:cNvPr>
          <p:cNvPicPr>
            <a:picLocks noChangeAspect="1"/>
          </p:cNvPicPr>
          <p:nvPr/>
        </p:nvPicPr>
        <p:blipFill>
          <a:blip r:embed="rId5"/>
          <a:stretch>
            <a:fillRect/>
          </a:stretch>
        </p:blipFill>
        <p:spPr>
          <a:xfrm>
            <a:off x="5691882" y="2765826"/>
            <a:ext cx="421809" cy="366044"/>
          </a:xfrm>
          <a:prstGeom prst="rect">
            <a:avLst/>
          </a:prstGeom>
        </p:spPr>
      </p:pic>
      <p:pic>
        <p:nvPicPr>
          <p:cNvPr id="35" name="Picture 34">
            <a:extLst>
              <a:ext uri="{FF2B5EF4-FFF2-40B4-BE49-F238E27FC236}">
                <a16:creationId xmlns:a16="http://schemas.microsoft.com/office/drawing/2014/main" id="{7CF296F4-32E6-464A-AF2F-9A8DB300C4A5}"/>
              </a:ext>
            </a:extLst>
          </p:cNvPr>
          <p:cNvPicPr>
            <a:picLocks noChangeAspect="1"/>
          </p:cNvPicPr>
          <p:nvPr/>
        </p:nvPicPr>
        <p:blipFill>
          <a:blip r:embed="rId5"/>
          <a:stretch>
            <a:fillRect/>
          </a:stretch>
        </p:blipFill>
        <p:spPr>
          <a:xfrm>
            <a:off x="5689814" y="3550778"/>
            <a:ext cx="421809" cy="366044"/>
          </a:xfrm>
          <a:prstGeom prst="rect">
            <a:avLst/>
          </a:prstGeom>
        </p:spPr>
      </p:pic>
      <p:sp>
        <p:nvSpPr>
          <p:cNvPr id="36" name="Oval 35">
            <a:extLst>
              <a:ext uri="{FF2B5EF4-FFF2-40B4-BE49-F238E27FC236}">
                <a16:creationId xmlns:a16="http://schemas.microsoft.com/office/drawing/2014/main" id="{2D596B3C-810C-0F4B-B5D4-B981BACEE687}"/>
              </a:ext>
            </a:extLst>
          </p:cNvPr>
          <p:cNvSpPr/>
          <p:nvPr/>
        </p:nvSpPr>
        <p:spPr>
          <a:xfrm>
            <a:off x="2987298" y="20574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Tree>
    <p:extLst>
      <p:ext uri="{BB962C8B-B14F-4D97-AF65-F5344CB8AC3E}">
        <p14:creationId xmlns:p14="http://schemas.microsoft.com/office/powerpoint/2010/main" val="225199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4" grpId="0" animBg="1"/>
      <p:bldP spid="14" grpId="1" animBg="1"/>
      <p:bldP spid="22" grpId="0" animBg="1"/>
      <p:bldP spid="22"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70795-B9EF-4343-A00D-869A9D1F9303}"/>
              </a:ext>
            </a:extLst>
          </p:cNvPr>
          <p:cNvSpPr>
            <a:spLocks noGrp="1"/>
          </p:cNvSpPr>
          <p:nvPr>
            <p:ph type="title"/>
          </p:nvPr>
        </p:nvSpPr>
        <p:spPr/>
        <p:txBody>
          <a:bodyPr/>
          <a:lstStyle/>
          <a:p>
            <a:r>
              <a:rPr lang="en-US" dirty="0"/>
              <a:t>Recall: mpg versus weight</a:t>
            </a:r>
          </a:p>
        </p:txBody>
      </p:sp>
      <p:pic>
        <p:nvPicPr>
          <p:cNvPr id="10" name="Picture 9">
            <a:extLst>
              <a:ext uri="{FF2B5EF4-FFF2-40B4-BE49-F238E27FC236}">
                <a16:creationId xmlns:a16="http://schemas.microsoft.com/office/drawing/2014/main" id="{32B54918-AD69-0142-8BDE-4FCD9C9491A9}"/>
              </a:ext>
            </a:extLst>
          </p:cNvPr>
          <p:cNvPicPr>
            <a:picLocks noChangeAspect="1"/>
          </p:cNvPicPr>
          <p:nvPr/>
        </p:nvPicPr>
        <p:blipFill>
          <a:blip r:embed="rId2"/>
          <a:stretch>
            <a:fillRect/>
          </a:stretch>
        </p:blipFill>
        <p:spPr>
          <a:xfrm>
            <a:off x="284178" y="2885421"/>
            <a:ext cx="4668822" cy="3058180"/>
          </a:xfrm>
          <a:prstGeom prst="rect">
            <a:avLst/>
          </a:prstGeom>
        </p:spPr>
      </p:pic>
      <p:sp>
        <p:nvSpPr>
          <p:cNvPr id="11" name="Rectangle 10">
            <a:extLst>
              <a:ext uri="{FF2B5EF4-FFF2-40B4-BE49-F238E27FC236}">
                <a16:creationId xmlns:a16="http://schemas.microsoft.com/office/drawing/2014/main" id="{6A71A50C-BF4E-B046-A474-E99427EC22B2}"/>
              </a:ext>
            </a:extLst>
          </p:cNvPr>
          <p:cNvSpPr/>
          <p:nvPr/>
        </p:nvSpPr>
        <p:spPr>
          <a:xfrm>
            <a:off x="685800" y="2286000"/>
            <a:ext cx="2691863" cy="523220"/>
          </a:xfrm>
          <a:prstGeom prst="rect">
            <a:avLst/>
          </a:prstGeom>
        </p:spPr>
        <p:txBody>
          <a:bodyPr wrap="square">
            <a:spAutoFit/>
          </a:bodyPr>
          <a:lstStyle/>
          <a:p>
            <a:r>
              <a:rPr lang="en-US" sz="1400" dirty="0"/>
              <a:t>fit = </a:t>
            </a:r>
            <a:r>
              <a:rPr lang="en-US" sz="1400" dirty="0" err="1"/>
              <a:t>lm</a:t>
            </a:r>
            <a:r>
              <a:rPr lang="en-US" sz="1400" dirty="0"/>
              <a:t>(mpg~ </a:t>
            </a:r>
            <a:r>
              <a:rPr lang="en-US" sz="1400" dirty="0" err="1"/>
              <a:t>wt</a:t>
            </a:r>
            <a:r>
              <a:rPr lang="en-US" sz="1400" dirty="0"/>
              <a:t>, data = </a:t>
            </a:r>
            <a:r>
              <a:rPr lang="en-US" sz="1400" dirty="0" err="1"/>
              <a:t>mtcars</a:t>
            </a:r>
            <a:r>
              <a:rPr lang="en-US" sz="1400" dirty="0"/>
              <a:t>)</a:t>
            </a:r>
          </a:p>
          <a:p>
            <a:r>
              <a:rPr lang="en-US" sz="1400" dirty="0"/>
              <a:t>summary(fit)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1D7CA94-F3BB-2B43-A9DB-A97E13C7DB1D}"/>
                  </a:ext>
                </a:extLst>
              </p:cNvPr>
              <p:cNvSpPr txBox="1"/>
              <p:nvPr/>
            </p:nvSpPr>
            <p:spPr>
              <a:xfrm>
                <a:off x="3111022" y="1513318"/>
                <a:ext cx="27582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𝑊𝑒𝑖𝑔h𝑡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12" name="TextBox 11">
                <a:extLst>
                  <a:ext uri="{FF2B5EF4-FFF2-40B4-BE49-F238E27FC236}">
                    <a16:creationId xmlns:a16="http://schemas.microsoft.com/office/drawing/2014/main" id="{C1D7CA94-F3BB-2B43-A9DB-A97E13C7DB1D}"/>
                  </a:ext>
                </a:extLst>
              </p:cNvPr>
              <p:cNvSpPr txBox="1">
                <a:spLocks noRot="1" noChangeAspect="1" noMove="1" noResize="1" noEditPoints="1" noAdjustHandles="1" noChangeArrowheads="1" noChangeShapeType="1" noTextEdit="1"/>
              </p:cNvSpPr>
              <p:nvPr/>
            </p:nvSpPr>
            <p:spPr>
              <a:xfrm>
                <a:off x="3111022" y="1513318"/>
                <a:ext cx="2758256" cy="276999"/>
              </a:xfrm>
              <a:prstGeom prst="rect">
                <a:avLst/>
              </a:prstGeom>
              <a:blipFill>
                <a:blip r:embed="rId3"/>
                <a:stretch>
                  <a:fillRect l="-917"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F8ED7A3-7EDC-134D-8AA7-DC8A01550280}"/>
                  </a:ext>
                </a:extLst>
              </p:cNvPr>
              <p:cNvSpPr txBox="1"/>
              <p:nvPr/>
            </p:nvSpPr>
            <p:spPr>
              <a:xfrm>
                <a:off x="6400800" y="2743200"/>
                <a:ext cx="1137939"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𝐴</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0</m:t>
                      </m:r>
                    </m:oMath>
                  </m:oMathPara>
                </a14:m>
                <a:endParaRPr lang="en-US" dirty="0"/>
              </a:p>
            </p:txBody>
          </p:sp>
        </mc:Choice>
        <mc:Fallback xmlns="">
          <p:sp>
            <p:nvSpPr>
              <p:cNvPr id="3" name="TextBox 2">
                <a:extLst>
                  <a:ext uri="{FF2B5EF4-FFF2-40B4-BE49-F238E27FC236}">
                    <a16:creationId xmlns:a16="http://schemas.microsoft.com/office/drawing/2014/main" id="{3F8ED7A3-7EDC-134D-8AA7-DC8A01550280}"/>
                  </a:ext>
                </a:extLst>
              </p:cNvPr>
              <p:cNvSpPr txBox="1">
                <a:spLocks noRot="1" noChangeAspect="1" noMove="1" noResize="1" noEditPoints="1" noAdjustHandles="1" noChangeArrowheads="1" noChangeShapeType="1" noTextEdit="1"/>
              </p:cNvSpPr>
              <p:nvPr/>
            </p:nvSpPr>
            <p:spPr>
              <a:xfrm>
                <a:off x="6400800" y="2743200"/>
                <a:ext cx="1137939" cy="553998"/>
              </a:xfrm>
              <a:prstGeom prst="rect">
                <a:avLst/>
              </a:prstGeom>
              <a:blipFill>
                <a:blip r:embed="rId4"/>
                <a:stretch>
                  <a:fillRect l="-4444" t="-2273" r="-2222" b="-1818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A871757-F9ED-CB4E-A984-F36D0FBCDC76}"/>
              </a:ext>
            </a:extLst>
          </p:cNvPr>
          <p:cNvSpPr txBox="1"/>
          <p:nvPr/>
        </p:nvSpPr>
        <p:spPr>
          <a:xfrm>
            <a:off x="5181600" y="3429000"/>
            <a:ext cx="3733800" cy="2062103"/>
          </a:xfrm>
          <a:prstGeom prst="rect">
            <a:avLst/>
          </a:prstGeom>
          <a:noFill/>
        </p:spPr>
        <p:txBody>
          <a:bodyPr wrap="square" rtlCol="0">
            <a:spAutoFit/>
          </a:bodyPr>
          <a:lstStyle/>
          <a:p>
            <a:r>
              <a:rPr lang="en-US" sz="1600" dirty="0"/>
              <a:t>There is overwhelming evidence to suggest that the slope parameter with respect to the weight variable is not equal to zero (</a:t>
            </a:r>
            <a:r>
              <a:rPr lang="en-US" sz="1600" dirty="0" err="1"/>
              <a:t>pvalue</a:t>
            </a:r>
            <a:r>
              <a:rPr lang="en-US" sz="1600" dirty="0"/>
              <a:t> &lt; .0001).  In other words, there is overwhelming evidence to suggest that the miles per gallon is linearly related to the weight of the car.</a:t>
            </a:r>
          </a:p>
        </p:txBody>
      </p:sp>
    </p:spTree>
    <p:extLst>
      <p:ext uri="{BB962C8B-B14F-4D97-AF65-F5344CB8AC3E}">
        <p14:creationId xmlns:p14="http://schemas.microsoft.com/office/powerpoint/2010/main" val="2260280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9DD77-4201-F747-B2FC-26A3F7B0CA8A}"/>
              </a:ext>
            </a:extLst>
          </p:cNvPr>
          <p:cNvSpPr>
            <a:spLocks noGrp="1"/>
          </p:cNvSpPr>
          <p:nvPr>
            <p:ph type="title"/>
          </p:nvPr>
        </p:nvSpPr>
        <p:spPr>
          <a:xfrm>
            <a:off x="457200" y="0"/>
            <a:ext cx="8229600" cy="1371600"/>
          </a:xfrm>
        </p:spPr>
        <p:txBody>
          <a:bodyPr>
            <a:noAutofit/>
          </a:bodyPr>
          <a:lstStyle/>
          <a:p>
            <a:r>
              <a:rPr lang="en-US" sz="4000" dirty="0"/>
              <a:t>Consider the model: </a:t>
            </a:r>
            <a:br>
              <a:rPr lang="en-US" sz="4000" dirty="0"/>
            </a:br>
            <a:r>
              <a:rPr lang="en-US" sz="4000" dirty="0"/>
              <a:t>mpg versus weight and weight</a:t>
            </a:r>
            <a:r>
              <a:rPr lang="en-US" sz="4000" baseline="30000" dirty="0"/>
              <a:t>2</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6CB4460-67C6-6A4D-BF76-29CD4689CC26}"/>
                  </a:ext>
                </a:extLst>
              </p:cNvPr>
              <p:cNvSpPr txBox="1"/>
              <p:nvPr/>
            </p:nvSpPr>
            <p:spPr>
              <a:xfrm>
                <a:off x="2689305" y="1628001"/>
                <a:ext cx="4154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𝑊𝑒𝑖𝑔h𝑡</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sSup>
                        <m:sSupPr>
                          <m:ctrlPr>
                            <a:rPr lang="en-US" i="1" smtClean="0">
                              <a:latin typeface="Cambria Math" panose="02040503050406030204" pitchFamily="18" charset="0"/>
                            </a:rPr>
                          </m:ctrlPr>
                        </m:sSupPr>
                        <m:e>
                          <m:r>
                            <a:rPr lang="en-US" i="1">
                              <a:latin typeface="Cambria Math" panose="02040503050406030204" pitchFamily="18" charset="0"/>
                            </a:rPr>
                            <m:t>𝑊𝑒𝑖𝑔h𝑡</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8" name="TextBox 7">
                <a:extLst>
                  <a:ext uri="{FF2B5EF4-FFF2-40B4-BE49-F238E27FC236}">
                    <a16:creationId xmlns:a16="http://schemas.microsoft.com/office/drawing/2014/main" id="{36CB4460-67C6-6A4D-BF76-29CD4689CC26}"/>
                  </a:ext>
                </a:extLst>
              </p:cNvPr>
              <p:cNvSpPr txBox="1">
                <a:spLocks noRot="1" noChangeAspect="1" noMove="1" noResize="1" noEditPoints="1" noAdjustHandles="1" noChangeArrowheads="1" noChangeShapeType="1" noTextEdit="1"/>
              </p:cNvSpPr>
              <p:nvPr/>
            </p:nvSpPr>
            <p:spPr>
              <a:xfrm>
                <a:off x="2689305" y="1628001"/>
                <a:ext cx="4154214" cy="276999"/>
              </a:xfrm>
              <a:prstGeom prst="rect">
                <a:avLst/>
              </a:prstGeom>
              <a:blipFill>
                <a:blip r:embed="rId2"/>
                <a:stretch>
                  <a:fillRect l="-610" b="-3478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E6DF140-CA84-7D41-A901-0A0799A0F063}"/>
              </a:ext>
            </a:extLst>
          </p:cNvPr>
          <p:cNvPicPr>
            <a:picLocks noChangeAspect="1"/>
          </p:cNvPicPr>
          <p:nvPr/>
        </p:nvPicPr>
        <p:blipFill>
          <a:blip r:embed="rId3"/>
          <a:stretch>
            <a:fillRect/>
          </a:stretch>
        </p:blipFill>
        <p:spPr>
          <a:xfrm>
            <a:off x="4610100" y="3345962"/>
            <a:ext cx="4495800" cy="3054838"/>
          </a:xfrm>
          <a:prstGeom prst="rect">
            <a:avLst/>
          </a:prstGeom>
        </p:spPr>
      </p:pic>
      <p:sp>
        <p:nvSpPr>
          <p:cNvPr id="10" name="Rectangle 9">
            <a:extLst>
              <a:ext uri="{FF2B5EF4-FFF2-40B4-BE49-F238E27FC236}">
                <a16:creationId xmlns:a16="http://schemas.microsoft.com/office/drawing/2014/main" id="{304BDB09-932A-7D4D-9495-23576F2CD27C}"/>
              </a:ext>
            </a:extLst>
          </p:cNvPr>
          <p:cNvSpPr/>
          <p:nvPr/>
        </p:nvSpPr>
        <p:spPr>
          <a:xfrm>
            <a:off x="4572000" y="2286000"/>
            <a:ext cx="4572000" cy="738664"/>
          </a:xfrm>
          <a:prstGeom prst="rect">
            <a:avLst/>
          </a:prstGeom>
        </p:spPr>
        <p:txBody>
          <a:bodyPr>
            <a:spAutoFit/>
          </a:bodyPr>
          <a:lstStyle/>
          <a:p>
            <a:r>
              <a:rPr lang="en-US" sz="1400" dirty="0"/>
              <a:t>mtcars3 = </a:t>
            </a:r>
            <a:r>
              <a:rPr lang="en-US" sz="1400" dirty="0" err="1"/>
              <a:t>mtcars</a:t>
            </a:r>
            <a:r>
              <a:rPr lang="en-US" sz="1400" dirty="0"/>
              <a:t> %&gt;% mutate(wt2 = wt^2)</a:t>
            </a:r>
          </a:p>
          <a:p>
            <a:r>
              <a:rPr lang="en-US" sz="1400" dirty="0"/>
              <a:t>fit = </a:t>
            </a:r>
            <a:r>
              <a:rPr lang="en-US" sz="1400" dirty="0" err="1"/>
              <a:t>lm</a:t>
            </a:r>
            <a:r>
              <a:rPr lang="en-US" sz="1400" dirty="0"/>
              <a:t>(mpg~wt+wt2, mtcars3)</a:t>
            </a:r>
          </a:p>
          <a:p>
            <a:r>
              <a:rPr lang="en-US" sz="1400" dirty="0"/>
              <a:t>summary(fit)</a:t>
            </a:r>
          </a:p>
        </p:txBody>
      </p:sp>
      <p:pic>
        <p:nvPicPr>
          <p:cNvPr id="11" name="Picture 10">
            <a:extLst>
              <a:ext uri="{FF2B5EF4-FFF2-40B4-BE49-F238E27FC236}">
                <a16:creationId xmlns:a16="http://schemas.microsoft.com/office/drawing/2014/main" id="{9D55DA3A-80D8-A442-B116-5BFB2251DC9B}"/>
              </a:ext>
            </a:extLst>
          </p:cNvPr>
          <p:cNvPicPr>
            <a:picLocks noChangeAspect="1"/>
          </p:cNvPicPr>
          <p:nvPr/>
        </p:nvPicPr>
        <p:blipFill rotWithShape="1">
          <a:blip r:embed="rId4"/>
          <a:srcRect r="11417"/>
          <a:stretch/>
        </p:blipFill>
        <p:spPr>
          <a:xfrm>
            <a:off x="367496" y="3285530"/>
            <a:ext cx="3936647" cy="3267670"/>
          </a:xfrm>
          <a:prstGeom prst="rect">
            <a:avLst/>
          </a:prstGeom>
        </p:spPr>
      </p:pic>
      <p:sp>
        <p:nvSpPr>
          <p:cNvPr id="12" name="Rectangle 11">
            <a:extLst>
              <a:ext uri="{FF2B5EF4-FFF2-40B4-BE49-F238E27FC236}">
                <a16:creationId xmlns:a16="http://schemas.microsoft.com/office/drawing/2014/main" id="{A1516F73-4314-BF4B-881A-4A2DDD1F797E}"/>
              </a:ext>
            </a:extLst>
          </p:cNvPr>
          <p:cNvSpPr/>
          <p:nvPr/>
        </p:nvSpPr>
        <p:spPr>
          <a:xfrm>
            <a:off x="304800" y="2085201"/>
            <a:ext cx="4114800" cy="1200329"/>
          </a:xfrm>
          <a:prstGeom prst="rect">
            <a:avLst/>
          </a:prstGeom>
        </p:spPr>
        <p:txBody>
          <a:bodyPr wrap="square">
            <a:spAutoFit/>
          </a:bodyPr>
          <a:lstStyle/>
          <a:p>
            <a:r>
              <a:rPr lang="en-US" sz="1200" dirty="0" err="1"/>
              <a:t>preds</a:t>
            </a:r>
            <a:r>
              <a:rPr lang="en-US" sz="1200" dirty="0"/>
              <a:t> = predict(fit)</a:t>
            </a:r>
          </a:p>
          <a:p>
            <a:r>
              <a:rPr lang="en-US" sz="1200" dirty="0" err="1"/>
              <a:t>mtcars</a:t>
            </a:r>
            <a:r>
              <a:rPr lang="en-US" sz="1200" dirty="0"/>
              <a:t> %&gt;% </a:t>
            </a:r>
          </a:p>
          <a:p>
            <a:r>
              <a:rPr lang="en-US" sz="1200" dirty="0" err="1"/>
              <a:t>ggplot</a:t>
            </a:r>
            <a:r>
              <a:rPr lang="en-US" sz="1200" dirty="0"/>
              <a:t>(</a:t>
            </a:r>
            <a:r>
              <a:rPr lang="en-US" sz="1200" dirty="0" err="1"/>
              <a:t>aes</a:t>
            </a:r>
            <a:r>
              <a:rPr lang="en-US" sz="1200" dirty="0"/>
              <a:t>(x = </a:t>
            </a:r>
            <a:r>
              <a:rPr lang="en-US" sz="1200" dirty="0" err="1"/>
              <a:t>wt</a:t>
            </a:r>
            <a:r>
              <a:rPr lang="en-US" sz="1200" dirty="0"/>
              <a:t>, y = mpg)) + </a:t>
            </a:r>
          </a:p>
          <a:p>
            <a:r>
              <a:rPr lang="en-US" sz="1200" dirty="0" err="1"/>
              <a:t>geom_point</a:t>
            </a:r>
            <a:r>
              <a:rPr lang="en-US" sz="1200" dirty="0"/>
              <a:t>() + </a:t>
            </a:r>
          </a:p>
          <a:p>
            <a:r>
              <a:rPr lang="en-US" sz="1200" dirty="0" err="1"/>
              <a:t>geom_line</a:t>
            </a:r>
            <a:r>
              <a:rPr lang="en-US" sz="1200" dirty="0"/>
              <a:t>(data = </a:t>
            </a:r>
            <a:r>
              <a:rPr lang="en-US" sz="1200" dirty="0" err="1"/>
              <a:t>mtcars</a:t>
            </a:r>
            <a:r>
              <a:rPr lang="en-US" sz="1200" dirty="0"/>
              <a:t>, </a:t>
            </a:r>
            <a:r>
              <a:rPr lang="en-US" sz="1200" dirty="0" err="1"/>
              <a:t>aes</a:t>
            </a:r>
            <a:r>
              <a:rPr lang="en-US" sz="1200" dirty="0"/>
              <a:t>( x = </a:t>
            </a:r>
            <a:r>
              <a:rPr lang="en-US" sz="1200" dirty="0" err="1"/>
              <a:t>wt</a:t>
            </a:r>
            <a:r>
              <a:rPr lang="en-US" sz="1200" dirty="0"/>
              <a:t>, y = </a:t>
            </a:r>
            <a:r>
              <a:rPr lang="en-US" sz="1200" dirty="0" err="1"/>
              <a:t>preds</a:t>
            </a:r>
            <a:r>
              <a:rPr lang="en-US" sz="1200" dirty="0"/>
              <a:t>, col = "red", </a:t>
            </a:r>
            <a:r>
              <a:rPr lang="en-US" sz="1200" dirty="0" err="1"/>
              <a:t>lwd</a:t>
            </a:r>
            <a:r>
              <a:rPr lang="en-US" sz="1200" dirty="0"/>
              <a:t> = 1))</a:t>
            </a:r>
          </a:p>
        </p:txBody>
      </p:sp>
    </p:spTree>
    <p:extLst>
      <p:ext uri="{BB962C8B-B14F-4D97-AF65-F5344CB8AC3E}">
        <p14:creationId xmlns:p14="http://schemas.microsoft.com/office/powerpoint/2010/main" val="18223755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70795-B9EF-4343-A00D-869A9D1F9303}"/>
              </a:ext>
            </a:extLst>
          </p:cNvPr>
          <p:cNvSpPr>
            <a:spLocks noGrp="1"/>
          </p:cNvSpPr>
          <p:nvPr>
            <p:ph type="title"/>
          </p:nvPr>
        </p:nvSpPr>
        <p:spPr/>
        <p:txBody>
          <a:bodyPr/>
          <a:lstStyle/>
          <a:p>
            <a:r>
              <a:rPr lang="en-US" dirty="0"/>
              <a:t>Recall: mpg versus weight</a:t>
            </a:r>
          </a:p>
        </p:txBody>
      </p:sp>
      <p:sp>
        <p:nvSpPr>
          <p:cNvPr id="11" name="Rectangle 10">
            <a:extLst>
              <a:ext uri="{FF2B5EF4-FFF2-40B4-BE49-F238E27FC236}">
                <a16:creationId xmlns:a16="http://schemas.microsoft.com/office/drawing/2014/main" id="{6A71A50C-BF4E-B046-A474-E99427EC22B2}"/>
              </a:ext>
            </a:extLst>
          </p:cNvPr>
          <p:cNvSpPr/>
          <p:nvPr/>
        </p:nvSpPr>
        <p:spPr>
          <a:xfrm>
            <a:off x="685800" y="2209800"/>
            <a:ext cx="2691863" cy="523220"/>
          </a:xfrm>
          <a:prstGeom prst="rect">
            <a:avLst/>
          </a:prstGeom>
        </p:spPr>
        <p:txBody>
          <a:bodyPr wrap="square">
            <a:spAutoFit/>
          </a:bodyPr>
          <a:lstStyle/>
          <a:p>
            <a:r>
              <a:rPr lang="en-US" sz="1400" dirty="0"/>
              <a:t>fit = </a:t>
            </a:r>
            <a:r>
              <a:rPr lang="en-US" sz="1400" dirty="0" err="1"/>
              <a:t>lm</a:t>
            </a:r>
            <a:r>
              <a:rPr lang="en-US" sz="1400" dirty="0"/>
              <a:t>(mpg~ </a:t>
            </a:r>
            <a:r>
              <a:rPr lang="en-US" sz="1400" dirty="0" err="1"/>
              <a:t>wt</a:t>
            </a:r>
            <a:r>
              <a:rPr lang="en-US" sz="1400" dirty="0"/>
              <a:t>, data = </a:t>
            </a:r>
            <a:r>
              <a:rPr lang="en-US" sz="1400" dirty="0" err="1"/>
              <a:t>mtcars</a:t>
            </a:r>
            <a:r>
              <a:rPr lang="en-US" sz="1400" dirty="0"/>
              <a:t>)</a:t>
            </a:r>
          </a:p>
          <a:p>
            <a:r>
              <a:rPr lang="en-US" sz="1400" dirty="0"/>
              <a:t>summary(fit)</a:t>
            </a:r>
          </a:p>
        </p:txBody>
      </p:sp>
      <p:pic>
        <p:nvPicPr>
          <p:cNvPr id="8" name="Picture 7">
            <a:extLst>
              <a:ext uri="{FF2B5EF4-FFF2-40B4-BE49-F238E27FC236}">
                <a16:creationId xmlns:a16="http://schemas.microsoft.com/office/drawing/2014/main" id="{6DB6DD59-A7EF-184A-BF71-39556C009194}"/>
              </a:ext>
            </a:extLst>
          </p:cNvPr>
          <p:cNvPicPr>
            <a:picLocks noChangeAspect="1"/>
          </p:cNvPicPr>
          <p:nvPr/>
        </p:nvPicPr>
        <p:blipFill>
          <a:blip r:embed="rId2"/>
          <a:stretch>
            <a:fillRect/>
          </a:stretch>
        </p:blipFill>
        <p:spPr>
          <a:xfrm>
            <a:off x="381000" y="2856432"/>
            <a:ext cx="4495800" cy="3054838"/>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BBC73D8-E7B1-FE48-B165-6EC1A7432FB7}"/>
                  </a:ext>
                </a:extLst>
              </p:cNvPr>
              <p:cNvSpPr txBox="1"/>
              <p:nvPr/>
            </p:nvSpPr>
            <p:spPr>
              <a:xfrm>
                <a:off x="2689305" y="1628001"/>
                <a:ext cx="4154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𝑊𝑒𝑖𝑔h𝑡</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sSup>
                        <m:sSupPr>
                          <m:ctrlPr>
                            <a:rPr lang="en-US" i="1" smtClean="0">
                              <a:latin typeface="Cambria Math" panose="02040503050406030204" pitchFamily="18" charset="0"/>
                            </a:rPr>
                          </m:ctrlPr>
                        </m:sSupPr>
                        <m:e>
                          <m:r>
                            <a:rPr lang="en-US" i="1">
                              <a:latin typeface="Cambria Math" panose="02040503050406030204" pitchFamily="18" charset="0"/>
                            </a:rPr>
                            <m:t>𝑊𝑒𝑖𝑔h𝑡</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9" name="TextBox 8">
                <a:extLst>
                  <a:ext uri="{FF2B5EF4-FFF2-40B4-BE49-F238E27FC236}">
                    <a16:creationId xmlns:a16="http://schemas.microsoft.com/office/drawing/2014/main" id="{4BBC73D8-E7B1-FE48-B165-6EC1A7432FB7}"/>
                  </a:ext>
                </a:extLst>
              </p:cNvPr>
              <p:cNvSpPr txBox="1">
                <a:spLocks noRot="1" noChangeAspect="1" noMove="1" noResize="1" noEditPoints="1" noAdjustHandles="1" noChangeArrowheads="1" noChangeShapeType="1" noTextEdit="1"/>
              </p:cNvSpPr>
              <p:nvPr/>
            </p:nvSpPr>
            <p:spPr>
              <a:xfrm>
                <a:off x="2689305" y="1628001"/>
                <a:ext cx="4154214" cy="276999"/>
              </a:xfrm>
              <a:prstGeom prst="rect">
                <a:avLst/>
              </a:prstGeom>
              <a:blipFill>
                <a:blip r:embed="rId3"/>
                <a:stretch>
                  <a:fillRect l="-610"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BCDDF2D-0FF5-8641-99BA-77A074BCE2E3}"/>
                  </a:ext>
                </a:extLst>
              </p:cNvPr>
              <p:cNvSpPr txBox="1"/>
              <p:nvPr/>
            </p:nvSpPr>
            <p:spPr>
              <a:xfrm>
                <a:off x="6451921" y="2638184"/>
                <a:ext cx="1161162"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sub>
                      </m:sSub>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𝐴</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0</m:t>
                      </m:r>
                    </m:oMath>
                  </m:oMathPara>
                </a14:m>
                <a:endParaRPr lang="en-US" dirty="0"/>
              </a:p>
            </p:txBody>
          </p:sp>
        </mc:Choice>
        <mc:Fallback xmlns="">
          <p:sp>
            <p:nvSpPr>
              <p:cNvPr id="13" name="TextBox 12">
                <a:extLst>
                  <a:ext uri="{FF2B5EF4-FFF2-40B4-BE49-F238E27FC236}">
                    <a16:creationId xmlns:a16="http://schemas.microsoft.com/office/drawing/2014/main" id="{CBCDDF2D-0FF5-8641-99BA-77A074BCE2E3}"/>
                  </a:ext>
                </a:extLst>
              </p:cNvPr>
              <p:cNvSpPr txBox="1">
                <a:spLocks noRot="1" noChangeAspect="1" noMove="1" noResize="1" noEditPoints="1" noAdjustHandles="1" noChangeArrowheads="1" noChangeShapeType="1" noTextEdit="1"/>
              </p:cNvSpPr>
              <p:nvPr/>
            </p:nvSpPr>
            <p:spPr>
              <a:xfrm>
                <a:off x="6451921" y="2638184"/>
                <a:ext cx="1161162" cy="553998"/>
              </a:xfrm>
              <a:prstGeom prst="rect">
                <a:avLst/>
              </a:prstGeom>
              <a:blipFill>
                <a:blip r:embed="rId4"/>
                <a:stretch>
                  <a:fillRect l="-2174" t="-2273" r="-2174" b="-20455"/>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8D8C7DA3-7F89-D44B-8046-C073D861F603}"/>
              </a:ext>
            </a:extLst>
          </p:cNvPr>
          <p:cNvSpPr txBox="1"/>
          <p:nvPr/>
        </p:nvSpPr>
        <p:spPr>
          <a:xfrm>
            <a:off x="4927921" y="3382584"/>
            <a:ext cx="3810000" cy="2062103"/>
          </a:xfrm>
          <a:prstGeom prst="rect">
            <a:avLst/>
          </a:prstGeom>
          <a:noFill/>
        </p:spPr>
        <p:txBody>
          <a:bodyPr wrap="square" rtlCol="0">
            <a:spAutoFit/>
          </a:bodyPr>
          <a:lstStyle/>
          <a:p>
            <a:r>
              <a:rPr lang="en-US" sz="1600" dirty="0"/>
              <a:t>There is strong evidence to suggest that the slope parameter with respect to the weight squared variable is not equal to zero (</a:t>
            </a:r>
            <a:r>
              <a:rPr lang="en-US" sz="1600" dirty="0" err="1"/>
              <a:t>pvalue</a:t>
            </a:r>
            <a:r>
              <a:rPr lang="en-US" sz="1600" dirty="0"/>
              <a:t> = .00286).  That is, there is sufficient evidence to suggest that there is a quadratic relationship between miles per gallon and the weight of the car. </a:t>
            </a:r>
          </a:p>
        </p:txBody>
      </p:sp>
    </p:spTree>
    <p:extLst>
      <p:ext uri="{BB962C8B-B14F-4D97-AF65-F5344CB8AC3E}">
        <p14:creationId xmlns:p14="http://schemas.microsoft.com/office/powerpoint/2010/main" val="3993047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9DD77-4201-F747-B2FC-26A3F7B0CA8A}"/>
              </a:ext>
            </a:extLst>
          </p:cNvPr>
          <p:cNvSpPr>
            <a:spLocks noGrp="1"/>
          </p:cNvSpPr>
          <p:nvPr>
            <p:ph type="title"/>
          </p:nvPr>
        </p:nvSpPr>
        <p:spPr>
          <a:xfrm>
            <a:off x="457200" y="0"/>
            <a:ext cx="8229600" cy="1371600"/>
          </a:xfrm>
        </p:spPr>
        <p:txBody>
          <a:bodyPr>
            <a:noAutofit/>
          </a:bodyPr>
          <a:lstStyle/>
          <a:p>
            <a:r>
              <a:rPr lang="en-US" sz="4000" dirty="0"/>
              <a:t>Consider the model: </a:t>
            </a:r>
            <a:br>
              <a:rPr lang="en-US" sz="4000" dirty="0"/>
            </a:br>
            <a:r>
              <a:rPr lang="en-US" sz="4000" dirty="0"/>
              <a:t>mpg versus weight and weight</a:t>
            </a:r>
            <a:r>
              <a:rPr lang="en-US" sz="4000" baseline="30000" dirty="0"/>
              <a:t>2</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6CB4460-67C6-6A4D-BF76-29CD4689CC26}"/>
                  </a:ext>
                </a:extLst>
              </p:cNvPr>
              <p:cNvSpPr txBox="1"/>
              <p:nvPr/>
            </p:nvSpPr>
            <p:spPr>
              <a:xfrm>
                <a:off x="1796913" y="1708144"/>
                <a:ext cx="55501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𝑊𝑒𝑖𝑔h𝑡</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sSup>
                        <m:sSupPr>
                          <m:ctrlPr>
                            <a:rPr lang="en-US" i="1" smtClean="0">
                              <a:latin typeface="Cambria Math" panose="02040503050406030204" pitchFamily="18" charset="0"/>
                            </a:rPr>
                          </m:ctrlPr>
                        </m:sSupPr>
                        <m:e>
                          <m:r>
                            <a:rPr lang="en-US" i="1">
                              <a:latin typeface="Cambria Math" panose="02040503050406030204" pitchFamily="18" charset="0"/>
                            </a:rPr>
                            <m:t>𝑊𝑒𝑖𝑔h𝑡</m:t>
                          </m:r>
                        </m:e>
                        <m:sup>
                          <m:r>
                            <a:rPr lang="en-US" b="0" i="1" smtClean="0">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3</m:t>
                          </m:r>
                        </m:sub>
                      </m:sSub>
                      <m:sSup>
                        <m:sSupPr>
                          <m:ctrlPr>
                            <a:rPr lang="en-US" i="1">
                              <a:latin typeface="Cambria Math" panose="02040503050406030204" pitchFamily="18" charset="0"/>
                            </a:rPr>
                          </m:ctrlPr>
                        </m:sSupPr>
                        <m:e>
                          <m:r>
                            <a:rPr lang="en-US" i="1">
                              <a:latin typeface="Cambria Math" panose="02040503050406030204" pitchFamily="18" charset="0"/>
                            </a:rPr>
                            <m:t>𝑊𝑒𝑖𝑔h𝑡</m:t>
                          </m:r>
                        </m:e>
                        <m:sup>
                          <m:r>
                            <a:rPr lang="en-US" b="0" i="1" smtClean="0">
                              <a:latin typeface="Cambria Math" panose="02040503050406030204" pitchFamily="18" charset="0"/>
                            </a:rPr>
                            <m:t>3</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8" name="TextBox 7">
                <a:extLst>
                  <a:ext uri="{FF2B5EF4-FFF2-40B4-BE49-F238E27FC236}">
                    <a16:creationId xmlns:a16="http://schemas.microsoft.com/office/drawing/2014/main" id="{36CB4460-67C6-6A4D-BF76-29CD4689CC26}"/>
                  </a:ext>
                </a:extLst>
              </p:cNvPr>
              <p:cNvSpPr txBox="1">
                <a:spLocks noRot="1" noChangeAspect="1" noMove="1" noResize="1" noEditPoints="1" noAdjustHandles="1" noChangeArrowheads="1" noChangeShapeType="1" noTextEdit="1"/>
              </p:cNvSpPr>
              <p:nvPr/>
            </p:nvSpPr>
            <p:spPr>
              <a:xfrm>
                <a:off x="1796913" y="1708144"/>
                <a:ext cx="5550174" cy="276999"/>
              </a:xfrm>
              <a:prstGeom prst="rect">
                <a:avLst/>
              </a:prstGeom>
              <a:blipFill>
                <a:blip r:embed="rId2"/>
                <a:stretch>
                  <a:fillRect l="-228" b="-39130"/>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304BDB09-932A-7D4D-9495-23576F2CD27C}"/>
              </a:ext>
            </a:extLst>
          </p:cNvPr>
          <p:cNvSpPr/>
          <p:nvPr/>
        </p:nvSpPr>
        <p:spPr>
          <a:xfrm>
            <a:off x="4495800" y="2209800"/>
            <a:ext cx="4572000" cy="738664"/>
          </a:xfrm>
          <a:prstGeom prst="rect">
            <a:avLst/>
          </a:prstGeom>
        </p:spPr>
        <p:txBody>
          <a:bodyPr>
            <a:spAutoFit/>
          </a:bodyPr>
          <a:lstStyle/>
          <a:p>
            <a:r>
              <a:rPr lang="en-US" sz="1400" dirty="0"/>
              <a:t>mtcars3 = </a:t>
            </a:r>
            <a:r>
              <a:rPr lang="en-US" sz="1400" dirty="0" err="1"/>
              <a:t>mtcars</a:t>
            </a:r>
            <a:r>
              <a:rPr lang="en-US" sz="1400" dirty="0"/>
              <a:t> %&gt;% mutate(wt2 = wt^2, wt3 = wt^3)</a:t>
            </a:r>
          </a:p>
          <a:p>
            <a:r>
              <a:rPr lang="en-US" sz="1400" dirty="0"/>
              <a:t>fit = </a:t>
            </a:r>
            <a:r>
              <a:rPr lang="en-US" sz="1400" dirty="0" err="1"/>
              <a:t>lm</a:t>
            </a:r>
            <a:r>
              <a:rPr lang="en-US" sz="1400" dirty="0"/>
              <a:t>(mpg~wt+wt2, mtcars3)</a:t>
            </a:r>
          </a:p>
          <a:p>
            <a:r>
              <a:rPr lang="en-US" sz="1400" dirty="0"/>
              <a:t>summary(fit)</a:t>
            </a:r>
          </a:p>
        </p:txBody>
      </p:sp>
      <p:pic>
        <p:nvPicPr>
          <p:cNvPr id="3" name="Picture 2">
            <a:extLst>
              <a:ext uri="{FF2B5EF4-FFF2-40B4-BE49-F238E27FC236}">
                <a16:creationId xmlns:a16="http://schemas.microsoft.com/office/drawing/2014/main" id="{A25D649B-C6BD-0B4D-BBE5-ACD0F5D105D2}"/>
              </a:ext>
            </a:extLst>
          </p:cNvPr>
          <p:cNvPicPr>
            <a:picLocks noChangeAspect="1"/>
          </p:cNvPicPr>
          <p:nvPr/>
        </p:nvPicPr>
        <p:blipFill>
          <a:blip r:embed="rId3"/>
          <a:stretch>
            <a:fillRect/>
          </a:stretch>
        </p:blipFill>
        <p:spPr>
          <a:xfrm>
            <a:off x="4527550" y="3124200"/>
            <a:ext cx="4508500" cy="3287858"/>
          </a:xfrm>
          <a:prstGeom prst="rect">
            <a:avLst/>
          </a:prstGeom>
        </p:spPr>
      </p:pic>
      <p:pic>
        <p:nvPicPr>
          <p:cNvPr id="11" name="Picture 10">
            <a:extLst>
              <a:ext uri="{FF2B5EF4-FFF2-40B4-BE49-F238E27FC236}">
                <a16:creationId xmlns:a16="http://schemas.microsoft.com/office/drawing/2014/main" id="{348A1108-D480-8744-8A9A-94484D16D81E}"/>
              </a:ext>
            </a:extLst>
          </p:cNvPr>
          <p:cNvPicPr>
            <a:picLocks noChangeAspect="1"/>
          </p:cNvPicPr>
          <p:nvPr/>
        </p:nvPicPr>
        <p:blipFill rotWithShape="1">
          <a:blip r:embed="rId4"/>
          <a:srcRect r="11950"/>
          <a:stretch/>
        </p:blipFill>
        <p:spPr>
          <a:xfrm>
            <a:off x="457199" y="3295286"/>
            <a:ext cx="3810001" cy="3181714"/>
          </a:xfrm>
          <a:prstGeom prst="rect">
            <a:avLst/>
          </a:prstGeom>
        </p:spPr>
      </p:pic>
      <p:sp>
        <p:nvSpPr>
          <p:cNvPr id="5" name="Rectangle 4">
            <a:extLst>
              <a:ext uri="{FF2B5EF4-FFF2-40B4-BE49-F238E27FC236}">
                <a16:creationId xmlns:a16="http://schemas.microsoft.com/office/drawing/2014/main" id="{F2C1AD0B-97F9-C547-8F13-F2552191F18A}"/>
              </a:ext>
            </a:extLst>
          </p:cNvPr>
          <p:cNvSpPr/>
          <p:nvPr/>
        </p:nvSpPr>
        <p:spPr>
          <a:xfrm>
            <a:off x="76200" y="2161401"/>
            <a:ext cx="4419600" cy="1015663"/>
          </a:xfrm>
          <a:prstGeom prst="rect">
            <a:avLst/>
          </a:prstGeom>
        </p:spPr>
        <p:txBody>
          <a:bodyPr wrap="square">
            <a:spAutoFit/>
          </a:bodyPr>
          <a:lstStyle/>
          <a:p>
            <a:r>
              <a:rPr lang="en-US" sz="1200" dirty="0"/>
              <a:t>mtcars3 = </a:t>
            </a:r>
            <a:r>
              <a:rPr lang="en-US" sz="1200" dirty="0" err="1"/>
              <a:t>mtcars</a:t>
            </a:r>
            <a:r>
              <a:rPr lang="en-US" sz="1200" dirty="0"/>
              <a:t> %&gt;% mutate(wt2 = wt^2, wt3 = wt^3)</a:t>
            </a:r>
          </a:p>
          <a:p>
            <a:r>
              <a:rPr lang="en-US" sz="1200" dirty="0"/>
              <a:t>fit = </a:t>
            </a:r>
            <a:r>
              <a:rPr lang="en-US" sz="1200" dirty="0" err="1"/>
              <a:t>lm</a:t>
            </a:r>
            <a:r>
              <a:rPr lang="en-US" sz="1200" dirty="0"/>
              <a:t>(mpg~wt+wt2+wt3, mtcars3)</a:t>
            </a:r>
          </a:p>
          <a:p>
            <a:r>
              <a:rPr lang="en-US" sz="1200" dirty="0" err="1"/>
              <a:t>preds</a:t>
            </a:r>
            <a:r>
              <a:rPr lang="en-US" sz="1200" dirty="0"/>
              <a:t> = predict(fit)</a:t>
            </a:r>
          </a:p>
          <a:p>
            <a:r>
              <a:rPr lang="en-US" sz="1200" dirty="0" err="1"/>
              <a:t>mtcars</a:t>
            </a:r>
            <a:r>
              <a:rPr lang="en-US" sz="1200" dirty="0"/>
              <a:t> %&gt;% </a:t>
            </a:r>
            <a:r>
              <a:rPr lang="en-US" sz="1200" dirty="0" err="1"/>
              <a:t>ggplot</a:t>
            </a:r>
            <a:r>
              <a:rPr lang="en-US" sz="1200" dirty="0"/>
              <a:t>(</a:t>
            </a:r>
            <a:r>
              <a:rPr lang="en-US" sz="1200" dirty="0" err="1"/>
              <a:t>aes</a:t>
            </a:r>
            <a:r>
              <a:rPr lang="en-US" sz="1200" dirty="0"/>
              <a:t>(x = </a:t>
            </a:r>
            <a:r>
              <a:rPr lang="en-US" sz="1200" dirty="0" err="1"/>
              <a:t>wt</a:t>
            </a:r>
            <a:r>
              <a:rPr lang="en-US" sz="1200" dirty="0"/>
              <a:t>, y = mpg)) + </a:t>
            </a:r>
            <a:r>
              <a:rPr lang="en-US" sz="1200" dirty="0" err="1"/>
              <a:t>geom_point</a:t>
            </a:r>
            <a:r>
              <a:rPr lang="en-US" sz="1200" dirty="0"/>
              <a:t>() +</a:t>
            </a:r>
            <a:r>
              <a:rPr lang="en-US" sz="1200" dirty="0" err="1"/>
              <a:t>geom_line</a:t>
            </a:r>
            <a:r>
              <a:rPr lang="en-US" sz="1200" dirty="0"/>
              <a:t>(data = </a:t>
            </a:r>
            <a:r>
              <a:rPr lang="en-US" sz="1200" dirty="0" err="1"/>
              <a:t>mtcars</a:t>
            </a:r>
            <a:r>
              <a:rPr lang="en-US" sz="1200" dirty="0"/>
              <a:t>, </a:t>
            </a:r>
            <a:r>
              <a:rPr lang="en-US" sz="1200" dirty="0" err="1"/>
              <a:t>aes</a:t>
            </a:r>
            <a:r>
              <a:rPr lang="en-US" sz="1200" dirty="0"/>
              <a:t>( x = </a:t>
            </a:r>
            <a:r>
              <a:rPr lang="en-US" sz="1200" dirty="0" err="1"/>
              <a:t>wt</a:t>
            </a:r>
            <a:r>
              <a:rPr lang="en-US" sz="1200" dirty="0"/>
              <a:t>, y = </a:t>
            </a:r>
            <a:r>
              <a:rPr lang="en-US" sz="1200" dirty="0" err="1"/>
              <a:t>preds</a:t>
            </a:r>
            <a:r>
              <a:rPr lang="en-US" sz="1200" dirty="0"/>
              <a:t>, col = "red"))</a:t>
            </a:r>
          </a:p>
        </p:txBody>
      </p:sp>
    </p:spTree>
    <p:extLst>
      <p:ext uri="{BB962C8B-B14F-4D97-AF65-F5344CB8AC3E}">
        <p14:creationId xmlns:p14="http://schemas.microsoft.com/office/powerpoint/2010/main" val="19099606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70795-B9EF-4343-A00D-869A9D1F9303}"/>
              </a:ext>
            </a:extLst>
          </p:cNvPr>
          <p:cNvSpPr>
            <a:spLocks noGrp="1"/>
          </p:cNvSpPr>
          <p:nvPr>
            <p:ph type="title"/>
          </p:nvPr>
        </p:nvSpPr>
        <p:spPr/>
        <p:txBody>
          <a:bodyPr/>
          <a:lstStyle/>
          <a:p>
            <a:r>
              <a:rPr lang="en-US" dirty="0"/>
              <a:t>Recall: mpg versus weight</a:t>
            </a:r>
          </a:p>
        </p:txBody>
      </p:sp>
      <p:sp>
        <p:nvSpPr>
          <p:cNvPr id="11" name="Rectangle 10">
            <a:extLst>
              <a:ext uri="{FF2B5EF4-FFF2-40B4-BE49-F238E27FC236}">
                <a16:creationId xmlns:a16="http://schemas.microsoft.com/office/drawing/2014/main" id="{6A71A50C-BF4E-B046-A474-E99427EC22B2}"/>
              </a:ext>
            </a:extLst>
          </p:cNvPr>
          <p:cNvSpPr/>
          <p:nvPr/>
        </p:nvSpPr>
        <p:spPr>
          <a:xfrm>
            <a:off x="685800" y="2219980"/>
            <a:ext cx="2691863" cy="523220"/>
          </a:xfrm>
          <a:prstGeom prst="rect">
            <a:avLst/>
          </a:prstGeom>
        </p:spPr>
        <p:txBody>
          <a:bodyPr wrap="square">
            <a:spAutoFit/>
          </a:bodyPr>
          <a:lstStyle/>
          <a:p>
            <a:r>
              <a:rPr lang="en-US" sz="1400" dirty="0"/>
              <a:t>fit = </a:t>
            </a:r>
            <a:r>
              <a:rPr lang="en-US" sz="1400" dirty="0" err="1"/>
              <a:t>lm</a:t>
            </a:r>
            <a:r>
              <a:rPr lang="en-US" sz="1400" dirty="0"/>
              <a:t>(mpg~ </a:t>
            </a:r>
            <a:r>
              <a:rPr lang="en-US" sz="1400" dirty="0" err="1"/>
              <a:t>wt</a:t>
            </a:r>
            <a:r>
              <a:rPr lang="en-US" sz="1400" dirty="0"/>
              <a:t>, data = </a:t>
            </a:r>
            <a:r>
              <a:rPr lang="en-US" sz="1400" dirty="0" err="1"/>
              <a:t>mtcars</a:t>
            </a:r>
            <a:r>
              <a:rPr lang="en-US" sz="1400" dirty="0"/>
              <a:t>)</a:t>
            </a:r>
          </a:p>
          <a:p>
            <a:r>
              <a:rPr lang="en-US" sz="1400" dirty="0"/>
              <a:t>summary(fit)</a:t>
            </a:r>
          </a:p>
        </p:txBody>
      </p:sp>
      <p:sp>
        <p:nvSpPr>
          <p:cNvPr id="4" name="TextBox 3">
            <a:extLst>
              <a:ext uri="{FF2B5EF4-FFF2-40B4-BE49-F238E27FC236}">
                <a16:creationId xmlns:a16="http://schemas.microsoft.com/office/drawing/2014/main" id="{3A871757-F9ED-CB4E-A984-F36D0FBCDC76}"/>
              </a:ext>
            </a:extLst>
          </p:cNvPr>
          <p:cNvSpPr txBox="1"/>
          <p:nvPr/>
        </p:nvSpPr>
        <p:spPr>
          <a:xfrm>
            <a:off x="4421252" y="3286325"/>
            <a:ext cx="4494147" cy="1569660"/>
          </a:xfrm>
          <a:prstGeom prst="rect">
            <a:avLst/>
          </a:prstGeom>
          <a:noFill/>
        </p:spPr>
        <p:txBody>
          <a:bodyPr wrap="square" rtlCol="0">
            <a:spAutoFit/>
          </a:bodyPr>
          <a:lstStyle/>
          <a:p>
            <a:r>
              <a:rPr lang="en-US" sz="1600" dirty="0"/>
              <a:t>There not enough evidence to suggest that the slope parameter with respect to the weight variable cubed is not equal to zero (</a:t>
            </a:r>
            <a:r>
              <a:rPr lang="en-US" sz="1600" dirty="0" err="1"/>
              <a:t>pvalue</a:t>
            </a:r>
            <a:r>
              <a:rPr lang="en-US" sz="1600" dirty="0"/>
              <a:t> = .91954).  That is, there is not enough evidence to suggest that there is a cubic relationship between miles per gallon and weight.  </a:t>
            </a:r>
          </a:p>
        </p:txBody>
      </p:sp>
      <p:pic>
        <p:nvPicPr>
          <p:cNvPr id="12" name="Picture 11">
            <a:extLst>
              <a:ext uri="{FF2B5EF4-FFF2-40B4-BE49-F238E27FC236}">
                <a16:creationId xmlns:a16="http://schemas.microsoft.com/office/drawing/2014/main" id="{7B434E4D-12D0-EB4C-900D-7F949BBA152A}"/>
              </a:ext>
            </a:extLst>
          </p:cNvPr>
          <p:cNvPicPr>
            <a:picLocks noChangeAspect="1"/>
          </p:cNvPicPr>
          <p:nvPr/>
        </p:nvPicPr>
        <p:blipFill>
          <a:blip r:embed="rId2"/>
          <a:stretch>
            <a:fillRect/>
          </a:stretch>
        </p:blipFill>
        <p:spPr>
          <a:xfrm>
            <a:off x="257912" y="2755052"/>
            <a:ext cx="4163341" cy="3036148"/>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F9D2698-60E1-1C4A-8069-BF5F97E54148}"/>
                  </a:ext>
                </a:extLst>
              </p:cNvPr>
              <p:cNvSpPr txBox="1"/>
              <p:nvPr/>
            </p:nvSpPr>
            <p:spPr>
              <a:xfrm>
                <a:off x="1796913" y="1708144"/>
                <a:ext cx="55501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𝑊𝑒𝑖𝑔h𝑡</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sSup>
                        <m:sSupPr>
                          <m:ctrlPr>
                            <a:rPr lang="en-US" i="1" smtClean="0">
                              <a:latin typeface="Cambria Math" panose="02040503050406030204" pitchFamily="18" charset="0"/>
                            </a:rPr>
                          </m:ctrlPr>
                        </m:sSupPr>
                        <m:e>
                          <m:r>
                            <a:rPr lang="en-US" i="1">
                              <a:latin typeface="Cambria Math" panose="02040503050406030204" pitchFamily="18" charset="0"/>
                            </a:rPr>
                            <m:t>𝑊𝑒𝑖𝑔h𝑡</m:t>
                          </m:r>
                        </m:e>
                        <m:sup>
                          <m:r>
                            <a:rPr lang="en-US" b="0" i="1" smtClean="0">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3</m:t>
                          </m:r>
                        </m:sub>
                      </m:sSub>
                      <m:sSup>
                        <m:sSupPr>
                          <m:ctrlPr>
                            <a:rPr lang="en-US" i="1">
                              <a:latin typeface="Cambria Math" panose="02040503050406030204" pitchFamily="18" charset="0"/>
                            </a:rPr>
                          </m:ctrlPr>
                        </m:sSupPr>
                        <m:e>
                          <m:r>
                            <a:rPr lang="en-US" i="1">
                              <a:latin typeface="Cambria Math" panose="02040503050406030204" pitchFamily="18" charset="0"/>
                            </a:rPr>
                            <m:t>𝑊𝑒𝑖𝑔h𝑡</m:t>
                          </m:r>
                        </m:e>
                        <m:sup>
                          <m:r>
                            <a:rPr lang="en-US" b="0" i="1" smtClean="0">
                              <a:latin typeface="Cambria Math" panose="02040503050406030204" pitchFamily="18" charset="0"/>
                            </a:rPr>
                            <m:t>3</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16" name="TextBox 15">
                <a:extLst>
                  <a:ext uri="{FF2B5EF4-FFF2-40B4-BE49-F238E27FC236}">
                    <a16:creationId xmlns:a16="http://schemas.microsoft.com/office/drawing/2014/main" id="{2F9D2698-60E1-1C4A-8069-BF5F97E54148}"/>
                  </a:ext>
                </a:extLst>
              </p:cNvPr>
              <p:cNvSpPr txBox="1">
                <a:spLocks noRot="1" noChangeAspect="1" noMove="1" noResize="1" noEditPoints="1" noAdjustHandles="1" noChangeArrowheads="1" noChangeShapeType="1" noTextEdit="1"/>
              </p:cNvSpPr>
              <p:nvPr/>
            </p:nvSpPr>
            <p:spPr>
              <a:xfrm>
                <a:off x="1796913" y="1708144"/>
                <a:ext cx="5550174" cy="276999"/>
              </a:xfrm>
              <a:prstGeom prst="rect">
                <a:avLst/>
              </a:prstGeom>
              <a:blipFill>
                <a:blip r:embed="rId3"/>
                <a:stretch>
                  <a:fillRect l="-228" b="-3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B980D0A-6565-E848-849A-34334C98A985}"/>
                  </a:ext>
                </a:extLst>
              </p:cNvPr>
              <p:cNvSpPr txBox="1"/>
              <p:nvPr/>
            </p:nvSpPr>
            <p:spPr>
              <a:xfrm>
                <a:off x="5867400" y="2671435"/>
                <a:ext cx="1161162"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3</m:t>
                          </m:r>
                        </m:sub>
                      </m:sSub>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𝐴</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3</m:t>
                          </m:r>
                        </m:sub>
                      </m:sSub>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0</m:t>
                      </m:r>
                    </m:oMath>
                  </m:oMathPara>
                </a14:m>
                <a:endParaRPr lang="en-US" dirty="0"/>
              </a:p>
            </p:txBody>
          </p:sp>
        </mc:Choice>
        <mc:Fallback xmlns="">
          <p:sp>
            <p:nvSpPr>
              <p:cNvPr id="17" name="TextBox 16">
                <a:extLst>
                  <a:ext uri="{FF2B5EF4-FFF2-40B4-BE49-F238E27FC236}">
                    <a16:creationId xmlns:a16="http://schemas.microsoft.com/office/drawing/2014/main" id="{0B980D0A-6565-E848-849A-34334C98A985}"/>
                  </a:ext>
                </a:extLst>
              </p:cNvPr>
              <p:cNvSpPr txBox="1">
                <a:spLocks noRot="1" noChangeAspect="1" noMove="1" noResize="1" noEditPoints="1" noAdjustHandles="1" noChangeArrowheads="1" noChangeShapeType="1" noTextEdit="1"/>
              </p:cNvSpPr>
              <p:nvPr/>
            </p:nvSpPr>
            <p:spPr>
              <a:xfrm>
                <a:off x="5867400" y="2671435"/>
                <a:ext cx="1161162" cy="553998"/>
              </a:xfrm>
              <a:prstGeom prst="rect">
                <a:avLst/>
              </a:prstGeom>
              <a:blipFill>
                <a:blip r:embed="rId4"/>
                <a:stretch>
                  <a:fillRect l="-2174" r="-2174" b="-17778"/>
                </a:stretch>
              </a:blipFill>
            </p:spPr>
            <p:txBody>
              <a:bodyPr/>
              <a:lstStyle/>
              <a:p>
                <a:r>
                  <a:rPr lang="en-US">
                    <a:noFill/>
                  </a:rPr>
                  <a:t> </a:t>
                </a:r>
              </a:p>
            </p:txBody>
          </p:sp>
        </mc:Fallback>
      </mc:AlternateContent>
    </p:spTree>
    <p:extLst>
      <p:ext uri="{BB962C8B-B14F-4D97-AF65-F5344CB8AC3E}">
        <p14:creationId xmlns:p14="http://schemas.microsoft.com/office/powerpoint/2010/main" val="256497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70795-B9EF-4343-A00D-869A9D1F9303}"/>
              </a:ext>
            </a:extLst>
          </p:cNvPr>
          <p:cNvSpPr>
            <a:spLocks noGrp="1"/>
          </p:cNvSpPr>
          <p:nvPr>
            <p:ph type="title"/>
          </p:nvPr>
        </p:nvSpPr>
        <p:spPr/>
        <p:txBody>
          <a:bodyPr/>
          <a:lstStyle/>
          <a:p>
            <a:r>
              <a:rPr lang="en-US" dirty="0"/>
              <a:t>Recall: mpg versus weight</a:t>
            </a:r>
          </a:p>
        </p:txBody>
      </p:sp>
      <p:sp>
        <p:nvSpPr>
          <p:cNvPr id="11" name="Rectangle 10">
            <a:extLst>
              <a:ext uri="{FF2B5EF4-FFF2-40B4-BE49-F238E27FC236}">
                <a16:creationId xmlns:a16="http://schemas.microsoft.com/office/drawing/2014/main" id="{6A71A50C-BF4E-B046-A474-E99427EC22B2}"/>
              </a:ext>
            </a:extLst>
          </p:cNvPr>
          <p:cNvSpPr/>
          <p:nvPr/>
        </p:nvSpPr>
        <p:spPr>
          <a:xfrm>
            <a:off x="685800" y="2209800"/>
            <a:ext cx="2691863" cy="523220"/>
          </a:xfrm>
          <a:prstGeom prst="rect">
            <a:avLst/>
          </a:prstGeom>
        </p:spPr>
        <p:txBody>
          <a:bodyPr wrap="square">
            <a:spAutoFit/>
          </a:bodyPr>
          <a:lstStyle/>
          <a:p>
            <a:r>
              <a:rPr lang="en-US" sz="1400" dirty="0"/>
              <a:t>fit = </a:t>
            </a:r>
            <a:r>
              <a:rPr lang="en-US" sz="1400" dirty="0" err="1"/>
              <a:t>lm</a:t>
            </a:r>
            <a:r>
              <a:rPr lang="en-US" sz="1400" dirty="0"/>
              <a:t>(mpg~ </a:t>
            </a:r>
            <a:r>
              <a:rPr lang="en-US" sz="1400" dirty="0" err="1"/>
              <a:t>wt</a:t>
            </a:r>
            <a:r>
              <a:rPr lang="en-US" sz="1400" dirty="0"/>
              <a:t>, data = </a:t>
            </a:r>
            <a:r>
              <a:rPr lang="en-US" sz="1400" dirty="0" err="1"/>
              <a:t>mtcars</a:t>
            </a:r>
            <a:r>
              <a:rPr lang="en-US" sz="1400" dirty="0"/>
              <a:t>)</a:t>
            </a:r>
          </a:p>
          <a:p>
            <a:r>
              <a:rPr lang="en-US" sz="1400" dirty="0"/>
              <a:t>summary(fit)</a:t>
            </a:r>
          </a:p>
        </p:txBody>
      </p:sp>
      <p:pic>
        <p:nvPicPr>
          <p:cNvPr id="8" name="Picture 7">
            <a:extLst>
              <a:ext uri="{FF2B5EF4-FFF2-40B4-BE49-F238E27FC236}">
                <a16:creationId xmlns:a16="http://schemas.microsoft.com/office/drawing/2014/main" id="{6DB6DD59-A7EF-184A-BF71-39556C009194}"/>
              </a:ext>
            </a:extLst>
          </p:cNvPr>
          <p:cNvPicPr>
            <a:picLocks noChangeAspect="1"/>
          </p:cNvPicPr>
          <p:nvPr/>
        </p:nvPicPr>
        <p:blipFill>
          <a:blip r:embed="rId2"/>
          <a:stretch>
            <a:fillRect/>
          </a:stretch>
        </p:blipFill>
        <p:spPr>
          <a:xfrm>
            <a:off x="381000" y="2856432"/>
            <a:ext cx="4495800" cy="3054838"/>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BBC73D8-E7B1-FE48-B165-6EC1A7432FB7}"/>
                  </a:ext>
                </a:extLst>
              </p:cNvPr>
              <p:cNvSpPr txBox="1"/>
              <p:nvPr/>
            </p:nvSpPr>
            <p:spPr>
              <a:xfrm>
                <a:off x="2689305" y="1628001"/>
                <a:ext cx="4154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𝑊𝑒𝑖𝑔h𝑡</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sSup>
                        <m:sSupPr>
                          <m:ctrlPr>
                            <a:rPr lang="en-US" i="1" smtClean="0">
                              <a:latin typeface="Cambria Math" panose="02040503050406030204" pitchFamily="18" charset="0"/>
                            </a:rPr>
                          </m:ctrlPr>
                        </m:sSupPr>
                        <m:e>
                          <m:r>
                            <a:rPr lang="en-US" i="1">
                              <a:latin typeface="Cambria Math" panose="02040503050406030204" pitchFamily="18" charset="0"/>
                            </a:rPr>
                            <m:t>𝑊𝑒𝑖𝑔h𝑡</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9" name="TextBox 8">
                <a:extLst>
                  <a:ext uri="{FF2B5EF4-FFF2-40B4-BE49-F238E27FC236}">
                    <a16:creationId xmlns:a16="http://schemas.microsoft.com/office/drawing/2014/main" id="{4BBC73D8-E7B1-FE48-B165-6EC1A7432FB7}"/>
                  </a:ext>
                </a:extLst>
              </p:cNvPr>
              <p:cNvSpPr txBox="1">
                <a:spLocks noRot="1" noChangeAspect="1" noMove="1" noResize="1" noEditPoints="1" noAdjustHandles="1" noChangeArrowheads="1" noChangeShapeType="1" noTextEdit="1"/>
              </p:cNvSpPr>
              <p:nvPr/>
            </p:nvSpPr>
            <p:spPr>
              <a:xfrm>
                <a:off x="2689305" y="1628001"/>
                <a:ext cx="4154214" cy="276999"/>
              </a:xfrm>
              <a:prstGeom prst="rect">
                <a:avLst/>
              </a:prstGeom>
              <a:blipFill>
                <a:blip r:embed="rId3"/>
                <a:stretch>
                  <a:fillRect l="-610"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BCDDF2D-0FF5-8641-99BA-77A074BCE2E3}"/>
                  </a:ext>
                </a:extLst>
              </p:cNvPr>
              <p:cNvSpPr txBox="1"/>
              <p:nvPr/>
            </p:nvSpPr>
            <p:spPr>
              <a:xfrm>
                <a:off x="6451921" y="2638184"/>
                <a:ext cx="1161162"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sub>
                      </m:sSub>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𝐴</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0</m:t>
                      </m:r>
                    </m:oMath>
                  </m:oMathPara>
                </a14:m>
                <a:endParaRPr lang="en-US" dirty="0"/>
              </a:p>
            </p:txBody>
          </p:sp>
        </mc:Choice>
        <mc:Fallback xmlns="">
          <p:sp>
            <p:nvSpPr>
              <p:cNvPr id="13" name="TextBox 12">
                <a:extLst>
                  <a:ext uri="{FF2B5EF4-FFF2-40B4-BE49-F238E27FC236}">
                    <a16:creationId xmlns:a16="http://schemas.microsoft.com/office/drawing/2014/main" id="{CBCDDF2D-0FF5-8641-99BA-77A074BCE2E3}"/>
                  </a:ext>
                </a:extLst>
              </p:cNvPr>
              <p:cNvSpPr txBox="1">
                <a:spLocks noRot="1" noChangeAspect="1" noMove="1" noResize="1" noEditPoints="1" noAdjustHandles="1" noChangeArrowheads="1" noChangeShapeType="1" noTextEdit="1"/>
              </p:cNvSpPr>
              <p:nvPr/>
            </p:nvSpPr>
            <p:spPr>
              <a:xfrm>
                <a:off x="6451921" y="2638184"/>
                <a:ext cx="1161162" cy="553998"/>
              </a:xfrm>
              <a:prstGeom prst="rect">
                <a:avLst/>
              </a:prstGeom>
              <a:blipFill>
                <a:blip r:embed="rId4"/>
                <a:stretch>
                  <a:fillRect l="-2174" t="-2273" r="-2174" b="-20455"/>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8D8C7DA3-7F89-D44B-8046-C073D861F603}"/>
              </a:ext>
            </a:extLst>
          </p:cNvPr>
          <p:cNvSpPr txBox="1"/>
          <p:nvPr/>
        </p:nvSpPr>
        <p:spPr>
          <a:xfrm>
            <a:off x="4927921" y="3382584"/>
            <a:ext cx="3810000" cy="2062103"/>
          </a:xfrm>
          <a:prstGeom prst="rect">
            <a:avLst/>
          </a:prstGeom>
          <a:noFill/>
        </p:spPr>
        <p:txBody>
          <a:bodyPr wrap="square" rtlCol="0">
            <a:spAutoFit/>
          </a:bodyPr>
          <a:lstStyle/>
          <a:p>
            <a:r>
              <a:rPr lang="en-US" sz="1600" dirty="0"/>
              <a:t>There is strong evidence to suggest that the slope parameter with respect to the weight squared variable is not equal to zero (</a:t>
            </a:r>
            <a:r>
              <a:rPr lang="en-US" sz="1600" dirty="0" err="1"/>
              <a:t>pvalue</a:t>
            </a:r>
            <a:r>
              <a:rPr lang="en-US" sz="1600" dirty="0"/>
              <a:t> = .00286).  That is, there is sufficient evidence to suggest that there is a quadratic relationship between miles per gallon and the weight of the car. </a:t>
            </a:r>
            <a:r>
              <a:rPr lang="en-US" sz="1600" b="1" dirty="0"/>
              <a:t>This will be our final model.  </a:t>
            </a:r>
          </a:p>
        </p:txBody>
      </p:sp>
    </p:spTree>
    <p:extLst>
      <p:ext uri="{BB962C8B-B14F-4D97-AF65-F5344CB8AC3E}">
        <p14:creationId xmlns:p14="http://schemas.microsoft.com/office/powerpoint/2010/main" val="35211081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80470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229600" cy="900546"/>
          </a:xfrm>
        </p:spPr>
        <p:txBody>
          <a:bodyPr>
            <a:normAutofit fontScale="90000"/>
          </a:bodyPr>
          <a:lstStyle/>
          <a:p>
            <a:r>
              <a:rPr lang="en-US" sz="3900" dirty="0"/>
              <a:t>Extensions | Adding Predictors / MLR</a:t>
            </a:r>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20594645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9DD77-4201-F747-B2FC-26A3F7B0CA8A}"/>
              </a:ext>
            </a:extLst>
          </p:cNvPr>
          <p:cNvSpPr>
            <a:spLocks noGrp="1"/>
          </p:cNvSpPr>
          <p:nvPr>
            <p:ph type="title"/>
          </p:nvPr>
        </p:nvSpPr>
        <p:spPr>
          <a:xfrm>
            <a:off x="457200" y="76200"/>
            <a:ext cx="8229600" cy="1295400"/>
          </a:xfrm>
        </p:spPr>
        <p:txBody>
          <a:bodyPr>
            <a:normAutofit fontScale="90000"/>
          </a:bodyPr>
          <a:lstStyle/>
          <a:p>
            <a:r>
              <a:rPr lang="en-US" dirty="0"/>
              <a:t>Example: </a:t>
            </a:r>
            <a:br>
              <a:rPr lang="en-US" dirty="0"/>
            </a:br>
            <a:r>
              <a:rPr lang="en-US" dirty="0"/>
              <a:t>MPG v. Weight and Horsepower</a:t>
            </a:r>
          </a:p>
        </p:txBody>
      </p:sp>
      <p:sp>
        <p:nvSpPr>
          <p:cNvPr id="4" name="Rectangle 3">
            <a:extLst>
              <a:ext uri="{FF2B5EF4-FFF2-40B4-BE49-F238E27FC236}">
                <a16:creationId xmlns:a16="http://schemas.microsoft.com/office/drawing/2014/main" id="{41F091EE-28E4-2049-A3E9-1180FCC0A2E0}"/>
              </a:ext>
            </a:extLst>
          </p:cNvPr>
          <p:cNvSpPr/>
          <p:nvPr/>
        </p:nvSpPr>
        <p:spPr>
          <a:xfrm>
            <a:off x="2819400" y="2357752"/>
            <a:ext cx="2750916" cy="461665"/>
          </a:xfrm>
          <a:prstGeom prst="rect">
            <a:avLst/>
          </a:prstGeom>
        </p:spPr>
        <p:txBody>
          <a:bodyPr wrap="square">
            <a:spAutoFit/>
          </a:bodyPr>
          <a:lstStyle/>
          <a:p>
            <a:r>
              <a:rPr lang="en-US" sz="1200" dirty="0"/>
              <a:t>fit = </a:t>
            </a:r>
            <a:r>
              <a:rPr lang="en-US" sz="1200" dirty="0" err="1"/>
              <a:t>lm</a:t>
            </a:r>
            <a:r>
              <a:rPr lang="en-US" sz="1200" dirty="0"/>
              <a:t>(mpg ~ </a:t>
            </a:r>
            <a:r>
              <a:rPr lang="en-US" sz="1200" dirty="0" err="1"/>
              <a:t>wt</a:t>
            </a:r>
            <a:r>
              <a:rPr lang="en-US" sz="1200" dirty="0"/>
              <a:t> + </a:t>
            </a:r>
            <a:r>
              <a:rPr lang="en-US" sz="1200" dirty="0" err="1"/>
              <a:t>ht</a:t>
            </a:r>
            <a:r>
              <a:rPr lang="en-US" sz="1200" dirty="0"/>
              <a:t>, data = </a:t>
            </a:r>
            <a:r>
              <a:rPr lang="en-US" sz="1200" dirty="0" err="1"/>
              <a:t>mtcars</a:t>
            </a:r>
            <a:r>
              <a:rPr lang="en-US" sz="1200" dirty="0"/>
              <a:t>)</a:t>
            </a:r>
          </a:p>
          <a:p>
            <a:r>
              <a:rPr lang="en-US" sz="1200" dirty="0"/>
              <a:t>summary(fit)</a:t>
            </a:r>
          </a:p>
        </p:txBody>
      </p:sp>
      <p:pic>
        <p:nvPicPr>
          <p:cNvPr id="3" name="Picture 2">
            <a:extLst>
              <a:ext uri="{FF2B5EF4-FFF2-40B4-BE49-F238E27FC236}">
                <a16:creationId xmlns:a16="http://schemas.microsoft.com/office/drawing/2014/main" id="{59287D42-E3FC-6B49-9A61-4A8E8A5EE25F}"/>
              </a:ext>
            </a:extLst>
          </p:cNvPr>
          <p:cNvPicPr>
            <a:picLocks noChangeAspect="1"/>
          </p:cNvPicPr>
          <p:nvPr/>
        </p:nvPicPr>
        <p:blipFill>
          <a:blip r:embed="rId2"/>
          <a:stretch>
            <a:fillRect/>
          </a:stretch>
        </p:blipFill>
        <p:spPr>
          <a:xfrm>
            <a:off x="2329621" y="3174063"/>
            <a:ext cx="4658810" cy="32004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31FDF94-8EDB-2F47-91F8-EBF38EC325CB}"/>
                  </a:ext>
                </a:extLst>
              </p:cNvPr>
              <p:cNvSpPr txBox="1"/>
              <p:nvPr/>
            </p:nvSpPr>
            <p:spPr>
              <a:xfrm>
                <a:off x="2383852" y="1708144"/>
                <a:ext cx="45503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𝑊𝑒𝑖𝑔h𝑡</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rPr>
                        <m:t>𝐻𝑜𝑟𝑠𝑒𝑃𝑜𝑤𝑒𝑟</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7" name="TextBox 6">
                <a:extLst>
                  <a:ext uri="{FF2B5EF4-FFF2-40B4-BE49-F238E27FC236}">
                    <a16:creationId xmlns:a16="http://schemas.microsoft.com/office/drawing/2014/main" id="{E31FDF94-8EDB-2F47-91F8-EBF38EC325CB}"/>
                  </a:ext>
                </a:extLst>
              </p:cNvPr>
              <p:cNvSpPr txBox="1">
                <a:spLocks noRot="1" noChangeAspect="1" noMove="1" noResize="1" noEditPoints="1" noAdjustHandles="1" noChangeArrowheads="1" noChangeShapeType="1" noTextEdit="1"/>
              </p:cNvSpPr>
              <p:nvPr/>
            </p:nvSpPr>
            <p:spPr>
              <a:xfrm>
                <a:off x="2383852" y="1708144"/>
                <a:ext cx="4550348" cy="276999"/>
              </a:xfrm>
              <a:prstGeom prst="rect">
                <a:avLst/>
              </a:prstGeom>
              <a:blipFill>
                <a:blip r:embed="rId3"/>
                <a:stretch>
                  <a:fillRect l="-557" b="-39130"/>
                </a:stretch>
              </a:blipFill>
            </p:spPr>
            <p:txBody>
              <a:bodyPr/>
              <a:lstStyle/>
              <a:p>
                <a:r>
                  <a:rPr lang="en-US">
                    <a:noFill/>
                  </a:rPr>
                  <a:t> </a:t>
                </a:r>
              </a:p>
            </p:txBody>
          </p:sp>
        </mc:Fallback>
      </mc:AlternateContent>
    </p:spTree>
    <p:extLst>
      <p:ext uri="{BB962C8B-B14F-4D97-AF65-F5344CB8AC3E}">
        <p14:creationId xmlns:p14="http://schemas.microsoft.com/office/powerpoint/2010/main" val="2150092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EACF6-F7FA-7B46-AA95-70A8125A30C5}"/>
              </a:ext>
            </a:extLst>
          </p:cNvPr>
          <p:cNvSpPr>
            <a:spLocks noGrp="1"/>
          </p:cNvSpPr>
          <p:nvPr>
            <p:ph type="title"/>
          </p:nvPr>
        </p:nvSpPr>
        <p:spPr>
          <a:xfrm>
            <a:off x="457200" y="152400"/>
            <a:ext cx="8229600" cy="1143000"/>
          </a:xfrm>
        </p:spPr>
        <p:txBody>
          <a:bodyPr>
            <a:normAutofit fontScale="90000"/>
          </a:bodyPr>
          <a:lstStyle/>
          <a:p>
            <a:r>
              <a:rPr lang="en-US" dirty="0"/>
              <a:t>Example: </a:t>
            </a:r>
            <a:br>
              <a:rPr lang="en-US" dirty="0"/>
            </a:br>
            <a:r>
              <a:rPr lang="en-US" dirty="0"/>
              <a:t>MPG v. Weight and Horsepower</a:t>
            </a:r>
          </a:p>
        </p:txBody>
      </p:sp>
      <p:pic>
        <p:nvPicPr>
          <p:cNvPr id="4" name="Picture 3">
            <a:extLst>
              <a:ext uri="{FF2B5EF4-FFF2-40B4-BE49-F238E27FC236}">
                <a16:creationId xmlns:a16="http://schemas.microsoft.com/office/drawing/2014/main" id="{A1940CD2-FB50-FD41-8CAC-C3CF5F81CC85}"/>
              </a:ext>
            </a:extLst>
          </p:cNvPr>
          <p:cNvPicPr>
            <a:picLocks noChangeAspect="1"/>
          </p:cNvPicPr>
          <p:nvPr/>
        </p:nvPicPr>
        <p:blipFill>
          <a:blip r:embed="rId2"/>
          <a:stretch>
            <a:fillRect/>
          </a:stretch>
        </p:blipFill>
        <p:spPr>
          <a:xfrm>
            <a:off x="4468666" y="2514600"/>
            <a:ext cx="4218134" cy="3124200"/>
          </a:xfrm>
          <a:prstGeom prst="rect">
            <a:avLst/>
          </a:prstGeom>
        </p:spPr>
      </p:pic>
      <p:pic>
        <p:nvPicPr>
          <p:cNvPr id="5" name="Picture 4">
            <a:extLst>
              <a:ext uri="{FF2B5EF4-FFF2-40B4-BE49-F238E27FC236}">
                <a16:creationId xmlns:a16="http://schemas.microsoft.com/office/drawing/2014/main" id="{8022429C-2BF8-DE44-B087-761E977CB120}"/>
              </a:ext>
            </a:extLst>
          </p:cNvPr>
          <p:cNvPicPr>
            <a:picLocks noChangeAspect="1"/>
          </p:cNvPicPr>
          <p:nvPr/>
        </p:nvPicPr>
        <p:blipFill>
          <a:blip r:embed="rId3"/>
          <a:stretch>
            <a:fillRect/>
          </a:stretch>
        </p:blipFill>
        <p:spPr>
          <a:xfrm>
            <a:off x="196850" y="2514600"/>
            <a:ext cx="4273757" cy="31242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944DEB8-0D55-2F45-8807-0EA29E039ADA}"/>
                  </a:ext>
                </a:extLst>
              </p:cNvPr>
              <p:cNvSpPr txBox="1"/>
              <p:nvPr/>
            </p:nvSpPr>
            <p:spPr>
              <a:xfrm>
                <a:off x="2383852" y="1708144"/>
                <a:ext cx="45503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𝑊𝑒𝑖𝑔h𝑡</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rPr>
                        <m:t>𝐻𝑜𝑟𝑠𝑒𝑃𝑜𝑤𝑒𝑟</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6" name="TextBox 5">
                <a:extLst>
                  <a:ext uri="{FF2B5EF4-FFF2-40B4-BE49-F238E27FC236}">
                    <a16:creationId xmlns:a16="http://schemas.microsoft.com/office/drawing/2014/main" id="{1944DEB8-0D55-2F45-8807-0EA29E039ADA}"/>
                  </a:ext>
                </a:extLst>
              </p:cNvPr>
              <p:cNvSpPr txBox="1">
                <a:spLocks noRot="1" noChangeAspect="1" noMove="1" noResize="1" noEditPoints="1" noAdjustHandles="1" noChangeArrowheads="1" noChangeShapeType="1" noTextEdit="1"/>
              </p:cNvSpPr>
              <p:nvPr/>
            </p:nvSpPr>
            <p:spPr>
              <a:xfrm>
                <a:off x="2383852" y="1708144"/>
                <a:ext cx="4550348" cy="276999"/>
              </a:xfrm>
              <a:prstGeom prst="rect">
                <a:avLst/>
              </a:prstGeom>
              <a:blipFill>
                <a:blip r:embed="rId4"/>
                <a:stretch>
                  <a:fillRect l="-557" b="-39130"/>
                </a:stretch>
              </a:blipFill>
            </p:spPr>
            <p:txBody>
              <a:bodyPr/>
              <a:lstStyle/>
              <a:p>
                <a:r>
                  <a:rPr lang="en-US">
                    <a:noFill/>
                  </a:rPr>
                  <a:t> </a:t>
                </a:r>
              </a:p>
            </p:txBody>
          </p:sp>
        </mc:Fallback>
      </mc:AlternateContent>
    </p:spTree>
    <p:extLst>
      <p:ext uri="{BB962C8B-B14F-4D97-AF65-F5344CB8AC3E}">
        <p14:creationId xmlns:p14="http://schemas.microsoft.com/office/powerpoint/2010/main" val="167830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0A47-9ADD-464E-B9D9-05634A005FA1}"/>
              </a:ext>
            </a:extLst>
          </p:cNvPr>
          <p:cNvSpPr>
            <a:spLocks noGrp="1"/>
          </p:cNvSpPr>
          <p:nvPr>
            <p:ph type="title"/>
          </p:nvPr>
        </p:nvSpPr>
        <p:spPr>
          <a:xfrm>
            <a:off x="0" y="228600"/>
            <a:ext cx="9144000" cy="1143000"/>
          </a:xfrm>
        </p:spPr>
        <p:txBody>
          <a:bodyPr>
            <a:noAutofit/>
          </a:bodyPr>
          <a:lstStyle/>
          <a:p>
            <a:r>
              <a:rPr lang="en-US" sz="3600" dirty="0"/>
              <a:t>First Two Assumptions (Another Sample)</a:t>
            </a:r>
          </a:p>
        </p:txBody>
      </p:sp>
      <p:cxnSp>
        <p:nvCxnSpPr>
          <p:cNvPr id="5" name="Straight Connector 4">
            <a:extLst>
              <a:ext uri="{FF2B5EF4-FFF2-40B4-BE49-F238E27FC236}">
                <a16:creationId xmlns:a16="http://schemas.microsoft.com/office/drawing/2014/main" id="{7B617098-FBC4-754D-8A86-7CDEF6190ED9}"/>
              </a:ext>
            </a:extLst>
          </p:cNvPr>
          <p:cNvCxnSpPr/>
          <p:nvPr/>
        </p:nvCxnSpPr>
        <p:spPr>
          <a:xfrm>
            <a:off x="609601" y="2133600"/>
            <a:ext cx="0" cy="419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120536-2668-904E-931E-4110909F40A2}"/>
              </a:ext>
            </a:extLst>
          </p:cNvPr>
          <p:cNvCxnSpPr>
            <a:cxnSpLocks/>
          </p:cNvCxnSpPr>
          <p:nvPr/>
        </p:nvCxnSpPr>
        <p:spPr>
          <a:xfrm flipH="1">
            <a:off x="304801" y="6096000"/>
            <a:ext cx="6019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C4B3B5-AF50-AA43-BFCC-1AD3C84EADDF}"/>
              </a:ext>
            </a:extLst>
          </p:cNvPr>
          <p:cNvSpPr txBox="1"/>
          <p:nvPr/>
        </p:nvSpPr>
        <p:spPr>
          <a:xfrm>
            <a:off x="1981201" y="6248400"/>
            <a:ext cx="1981200" cy="381000"/>
          </a:xfrm>
          <a:prstGeom prst="rect">
            <a:avLst/>
          </a:prstGeom>
          <a:noFill/>
        </p:spPr>
        <p:txBody>
          <a:bodyPr wrap="square" rtlCol="0">
            <a:spAutoFit/>
          </a:bodyPr>
          <a:lstStyle/>
          <a:p>
            <a:pPr algn="ctr"/>
            <a:r>
              <a:rPr lang="en-US" dirty="0"/>
              <a:t>Weight</a:t>
            </a:r>
          </a:p>
        </p:txBody>
      </p:sp>
      <p:sp>
        <p:nvSpPr>
          <p:cNvPr id="9" name="TextBox 8">
            <a:extLst>
              <a:ext uri="{FF2B5EF4-FFF2-40B4-BE49-F238E27FC236}">
                <a16:creationId xmlns:a16="http://schemas.microsoft.com/office/drawing/2014/main" id="{DD408138-C471-6649-B22F-79AD12B6A390}"/>
              </a:ext>
            </a:extLst>
          </p:cNvPr>
          <p:cNvSpPr txBox="1"/>
          <p:nvPr/>
        </p:nvSpPr>
        <p:spPr>
          <a:xfrm rot="16200000">
            <a:off x="-647700" y="3695700"/>
            <a:ext cx="1981200" cy="381000"/>
          </a:xfrm>
          <a:prstGeom prst="rect">
            <a:avLst/>
          </a:prstGeom>
          <a:noFill/>
        </p:spPr>
        <p:txBody>
          <a:bodyPr wrap="square" rtlCol="0">
            <a:spAutoFit/>
          </a:bodyPr>
          <a:lstStyle/>
          <a:p>
            <a:pPr algn="ctr"/>
            <a:r>
              <a:rPr lang="en-US" dirty="0"/>
              <a:t>MPG</a:t>
            </a:r>
          </a:p>
        </p:txBody>
      </p:sp>
      <p:pic>
        <p:nvPicPr>
          <p:cNvPr id="10" name="Picture 9">
            <a:extLst>
              <a:ext uri="{FF2B5EF4-FFF2-40B4-BE49-F238E27FC236}">
                <a16:creationId xmlns:a16="http://schemas.microsoft.com/office/drawing/2014/main" id="{76F0BB9B-64D7-DF48-8AD4-54D5F2CF13A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1190052" y="2710046"/>
            <a:ext cx="2178213" cy="938677"/>
          </a:xfrm>
          <a:prstGeom prst="rect">
            <a:avLst/>
          </a:prstGeom>
        </p:spPr>
      </p:pic>
      <p:sp>
        <p:nvSpPr>
          <p:cNvPr id="12" name="Oval 11">
            <a:extLst>
              <a:ext uri="{FF2B5EF4-FFF2-40B4-BE49-F238E27FC236}">
                <a16:creationId xmlns:a16="http://schemas.microsoft.com/office/drawing/2014/main" id="{93B1EC63-43A5-0741-B3AF-31A6BA6C82CE}"/>
              </a:ext>
            </a:extLst>
          </p:cNvPr>
          <p:cNvSpPr/>
          <p:nvPr/>
        </p:nvSpPr>
        <p:spPr>
          <a:xfrm>
            <a:off x="1828800" y="3080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67C20D9-E30D-3747-B6CB-22A3A4FB9A39}"/>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2933219" y="3441938"/>
            <a:ext cx="2178213" cy="938677"/>
          </a:xfrm>
          <a:prstGeom prst="rect">
            <a:avLst/>
          </a:prstGeom>
        </p:spPr>
      </p:pic>
      <p:sp>
        <p:nvSpPr>
          <p:cNvPr id="14" name="Oval 13">
            <a:extLst>
              <a:ext uri="{FF2B5EF4-FFF2-40B4-BE49-F238E27FC236}">
                <a16:creationId xmlns:a16="http://schemas.microsoft.com/office/drawing/2014/main" id="{19FAC40A-2429-2248-8084-9A8CA00B7B8D}"/>
              </a:ext>
            </a:extLst>
          </p:cNvPr>
          <p:cNvSpPr/>
          <p:nvPr/>
        </p:nvSpPr>
        <p:spPr>
          <a:xfrm>
            <a:off x="3571967" y="38127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6235207-F9B4-E04D-A5FA-5B05661A1F05}"/>
              </a:ext>
            </a:extLst>
          </p:cNvPr>
          <p:cNvCxnSpPr/>
          <p:nvPr/>
        </p:nvCxnSpPr>
        <p:spPr>
          <a:xfrm>
            <a:off x="838201" y="2699878"/>
            <a:ext cx="5257799" cy="228600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F8BDC16-1A47-B94F-A835-3F4317869A5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4740972" y="4232755"/>
            <a:ext cx="2178213" cy="938677"/>
          </a:xfrm>
          <a:prstGeom prst="rect">
            <a:avLst/>
          </a:prstGeom>
        </p:spPr>
      </p:pic>
      <p:sp>
        <p:nvSpPr>
          <p:cNvPr id="18" name="Oval 17">
            <a:extLst>
              <a:ext uri="{FF2B5EF4-FFF2-40B4-BE49-F238E27FC236}">
                <a16:creationId xmlns:a16="http://schemas.microsoft.com/office/drawing/2014/main" id="{4762DFD3-7904-B44E-82B5-4E9CA73C80F9}"/>
              </a:ext>
            </a:extLst>
          </p:cNvPr>
          <p:cNvSpPr/>
          <p:nvPr/>
        </p:nvSpPr>
        <p:spPr>
          <a:xfrm>
            <a:off x="1859796" y="27432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9" name="Oval 18">
            <a:extLst>
              <a:ext uri="{FF2B5EF4-FFF2-40B4-BE49-F238E27FC236}">
                <a16:creationId xmlns:a16="http://schemas.microsoft.com/office/drawing/2014/main" id="{FEB1ABBE-81FB-3A41-A30E-E522DEED26F4}"/>
              </a:ext>
            </a:extLst>
          </p:cNvPr>
          <p:cNvSpPr/>
          <p:nvPr/>
        </p:nvSpPr>
        <p:spPr>
          <a:xfrm>
            <a:off x="2946618" y="167575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0B7CC2-1BD1-AF4F-8CCF-F5AA1120A5CC}"/>
                  </a:ext>
                </a:extLst>
              </p:cNvPr>
              <p:cNvSpPr txBox="1"/>
              <p:nvPr/>
            </p:nvSpPr>
            <p:spPr>
              <a:xfrm>
                <a:off x="3403818" y="1566687"/>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𝑃𝑜𝑝𝑢𝑙𝑎𝑡𝑖𝑜𝑛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𝑀𝑒𝑎𝑛</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A40B7CC2-1BD1-AF4F-8CCF-F5AA1120A5CC}"/>
                  </a:ext>
                </a:extLst>
              </p:cNvPr>
              <p:cNvSpPr txBox="1">
                <a:spLocks noRot="1" noChangeAspect="1" noMove="1" noResize="1" noEditPoints="1" noAdjustHandles="1" noChangeArrowheads="1" noChangeShapeType="1" noTextEdit="1"/>
              </p:cNvSpPr>
              <p:nvPr/>
            </p:nvSpPr>
            <p:spPr>
              <a:xfrm>
                <a:off x="3403818" y="1566687"/>
                <a:ext cx="2667000" cy="380999"/>
              </a:xfrm>
              <a:prstGeom prst="rect">
                <a:avLst/>
              </a:prstGeom>
              <a:blipFill>
                <a:blip r:embed="rId3"/>
                <a:stretch>
                  <a:fillRect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C9AE566-DA5D-6E4F-B7A3-C16CBCB2F712}"/>
                  </a:ext>
                </a:extLst>
              </p:cNvPr>
              <p:cNvSpPr txBox="1"/>
              <p:nvPr/>
            </p:nvSpPr>
            <p:spPr>
              <a:xfrm>
                <a:off x="3403818" y="1926252"/>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𝑂𝑏𝑠𝑒𝑟𝑣𝑎𝑡𝑖𝑜𝑛</m:t>
                      </m:r>
                    </m:oMath>
                  </m:oMathPara>
                </a14:m>
                <a:endParaRPr lang="en-US" dirty="0"/>
              </a:p>
            </p:txBody>
          </p:sp>
        </mc:Choice>
        <mc:Fallback xmlns="">
          <p:sp>
            <p:nvSpPr>
              <p:cNvPr id="21" name="TextBox 20">
                <a:extLst>
                  <a:ext uri="{FF2B5EF4-FFF2-40B4-BE49-F238E27FC236}">
                    <a16:creationId xmlns:a16="http://schemas.microsoft.com/office/drawing/2014/main" id="{5C9AE566-DA5D-6E4F-B7A3-C16CBCB2F712}"/>
                  </a:ext>
                </a:extLst>
              </p:cNvPr>
              <p:cNvSpPr txBox="1">
                <a:spLocks noRot="1" noChangeAspect="1" noMove="1" noResize="1" noEditPoints="1" noAdjustHandles="1" noChangeArrowheads="1" noChangeShapeType="1" noTextEdit="1"/>
              </p:cNvSpPr>
              <p:nvPr/>
            </p:nvSpPr>
            <p:spPr>
              <a:xfrm>
                <a:off x="3403818" y="1926252"/>
                <a:ext cx="2667000" cy="380999"/>
              </a:xfrm>
              <a:prstGeom prst="rect">
                <a:avLst/>
              </a:prstGeom>
              <a:blipFill>
                <a:blip r:embed="rId4"/>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4482E635-0A2D-BF43-8015-1362E945FD12}"/>
              </a:ext>
            </a:extLst>
          </p:cNvPr>
          <p:cNvSpPr/>
          <p:nvPr/>
        </p:nvSpPr>
        <p:spPr>
          <a:xfrm>
            <a:off x="5334000" y="4604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3739F456-CF68-064F-BC32-905D64A8A536}"/>
              </a:ext>
            </a:extLst>
          </p:cNvPr>
          <p:cNvSpPr txBox="1"/>
          <p:nvPr/>
        </p:nvSpPr>
        <p:spPr>
          <a:xfrm>
            <a:off x="6067586" y="2388275"/>
            <a:ext cx="3124200" cy="2031325"/>
          </a:xfrm>
          <a:prstGeom prst="rect">
            <a:avLst/>
          </a:prstGeom>
          <a:noFill/>
        </p:spPr>
        <p:txBody>
          <a:bodyPr wrap="square" rtlCol="0">
            <a:spAutoFit/>
          </a:bodyPr>
          <a:lstStyle/>
          <a:p>
            <a:r>
              <a:rPr lang="en-US" b="1" dirty="0"/>
              <a:t>Assumptions:</a:t>
            </a:r>
          </a:p>
          <a:p>
            <a:pPr marL="342900" indent="-342900">
              <a:buAutoNum type="arabicPeriod"/>
            </a:pPr>
            <a:r>
              <a:rPr lang="en-US" dirty="0"/>
              <a:t>Subpopulations of </a:t>
            </a:r>
            <a:r>
              <a:rPr lang="en-US" dirty="0" err="1"/>
              <a:t>mpgs</a:t>
            </a:r>
            <a:r>
              <a:rPr lang="en-US" dirty="0"/>
              <a:t> for a fixed weight are normally distributed.</a:t>
            </a:r>
          </a:p>
          <a:p>
            <a:pPr marL="342900" indent="-342900">
              <a:buAutoNum type="arabicPeriod"/>
            </a:pPr>
            <a:r>
              <a:rPr lang="en-US" dirty="0"/>
              <a:t>The means of the distributions of </a:t>
            </a:r>
            <a:r>
              <a:rPr lang="en-US" dirty="0" err="1"/>
              <a:t>mpgs</a:t>
            </a:r>
            <a:r>
              <a:rPr lang="en-US" dirty="0"/>
              <a:t> are linearly related to weight. </a:t>
            </a:r>
          </a:p>
        </p:txBody>
      </p:sp>
      <p:sp>
        <p:nvSpPr>
          <p:cNvPr id="24" name="Rectangle 23">
            <a:extLst>
              <a:ext uri="{FF2B5EF4-FFF2-40B4-BE49-F238E27FC236}">
                <a16:creationId xmlns:a16="http://schemas.microsoft.com/office/drawing/2014/main" id="{8F6D3C9C-4CC0-AE40-A304-FF8D18388B7C}"/>
              </a:ext>
            </a:extLst>
          </p:cNvPr>
          <p:cNvSpPr/>
          <p:nvPr/>
        </p:nvSpPr>
        <p:spPr>
          <a:xfrm>
            <a:off x="2743200" y="1566687"/>
            <a:ext cx="3124201" cy="766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A18A92E-D0D4-3143-875A-BE697DD87616}"/>
              </a:ext>
            </a:extLst>
          </p:cNvPr>
          <p:cNvSpPr/>
          <p:nvPr/>
        </p:nvSpPr>
        <p:spPr>
          <a:xfrm>
            <a:off x="1868964" y="34290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7" name="Oval 26">
            <a:extLst>
              <a:ext uri="{FF2B5EF4-FFF2-40B4-BE49-F238E27FC236}">
                <a16:creationId xmlns:a16="http://schemas.microsoft.com/office/drawing/2014/main" id="{88321EAB-3709-4B43-98E2-731CC863996F}"/>
              </a:ext>
            </a:extLst>
          </p:cNvPr>
          <p:cNvSpPr/>
          <p:nvPr/>
        </p:nvSpPr>
        <p:spPr>
          <a:xfrm>
            <a:off x="1859796" y="2499102"/>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8" name="Oval 27">
            <a:extLst>
              <a:ext uri="{FF2B5EF4-FFF2-40B4-BE49-F238E27FC236}">
                <a16:creationId xmlns:a16="http://schemas.microsoft.com/office/drawing/2014/main" id="{AA8CEECD-6AEE-4A4B-B25B-A9E5F2846D07}"/>
              </a:ext>
            </a:extLst>
          </p:cNvPr>
          <p:cNvSpPr/>
          <p:nvPr/>
        </p:nvSpPr>
        <p:spPr>
          <a:xfrm>
            <a:off x="3598188" y="40490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9" name="Oval 28">
            <a:extLst>
              <a:ext uri="{FF2B5EF4-FFF2-40B4-BE49-F238E27FC236}">
                <a16:creationId xmlns:a16="http://schemas.microsoft.com/office/drawing/2014/main" id="{A2FA620D-0D72-5246-A457-401A3A7CF78C}"/>
              </a:ext>
            </a:extLst>
          </p:cNvPr>
          <p:cNvSpPr/>
          <p:nvPr/>
        </p:nvSpPr>
        <p:spPr>
          <a:xfrm>
            <a:off x="3591858" y="43538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0" name="Oval 29">
            <a:extLst>
              <a:ext uri="{FF2B5EF4-FFF2-40B4-BE49-F238E27FC236}">
                <a16:creationId xmlns:a16="http://schemas.microsoft.com/office/drawing/2014/main" id="{D4BB1A16-F8F1-1848-A4E7-CBD200DC26EF}"/>
              </a:ext>
            </a:extLst>
          </p:cNvPr>
          <p:cNvSpPr/>
          <p:nvPr/>
        </p:nvSpPr>
        <p:spPr>
          <a:xfrm>
            <a:off x="3582690" y="342396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1" name="Oval 30">
            <a:extLst>
              <a:ext uri="{FF2B5EF4-FFF2-40B4-BE49-F238E27FC236}">
                <a16:creationId xmlns:a16="http://schemas.microsoft.com/office/drawing/2014/main" id="{458BD364-4FDF-1B44-8F16-5E06C614A73C}"/>
              </a:ext>
            </a:extLst>
          </p:cNvPr>
          <p:cNvSpPr/>
          <p:nvPr/>
        </p:nvSpPr>
        <p:spPr>
          <a:xfrm>
            <a:off x="5374164" y="44958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2" name="Oval 31">
            <a:extLst>
              <a:ext uri="{FF2B5EF4-FFF2-40B4-BE49-F238E27FC236}">
                <a16:creationId xmlns:a16="http://schemas.microsoft.com/office/drawing/2014/main" id="{19A9F5E3-9C84-C147-A640-BE01ED56FA75}"/>
              </a:ext>
            </a:extLst>
          </p:cNvPr>
          <p:cNvSpPr/>
          <p:nvPr/>
        </p:nvSpPr>
        <p:spPr>
          <a:xfrm>
            <a:off x="5367834" y="512089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3" name="Oval 32">
            <a:extLst>
              <a:ext uri="{FF2B5EF4-FFF2-40B4-BE49-F238E27FC236}">
                <a16:creationId xmlns:a16="http://schemas.microsoft.com/office/drawing/2014/main" id="{9FEEA9A5-ADE4-274A-B7AF-8E96C5C1D1BB}"/>
              </a:ext>
            </a:extLst>
          </p:cNvPr>
          <p:cNvSpPr/>
          <p:nvPr/>
        </p:nvSpPr>
        <p:spPr>
          <a:xfrm>
            <a:off x="5358666" y="41910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pic>
        <p:nvPicPr>
          <p:cNvPr id="34" name="Picture 33">
            <a:extLst>
              <a:ext uri="{FF2B5EF4-FFF2-40B4-BE49-F238E27FC236}">
                <a16:creationId xmlns:a16="http://schemas.microsoft.com/office/drawing/2014/main" id="{16DADD38-B929-5147-A75C-2E9B8B6C626B}"/>
              </a:ext>
            </a:extLst>
          </p:cNvPr>
          <p:cNvPicPr>
            <a:picLocks noChangeAspect="1"/>
          </p:cNvPicPr>
          <p:nvPr/>
        </p:nvPicPr>
        <p:blipFill>
          <a:blip r:embed="rId5"/>
          <a:stretch>
            <a:fillRect/>
          </a:stretch>
        </p:blipFill>
        <p:spPr>
          <a:xfrm>
            <a:off x="5691882" y="2765826"/>
            <a:ext cx="421809" cy="366044"/>
          </a:xfrm>
          <a:prstGeom prst="rect">
            <a:avLst/>
          </a:prstGeom>
        </p:spPr>
      </p:pic>
      <p:pic>
        <p:nvPicPr>
          <p:cNvPr id="35" name="Picture 34">
            <a:extLst>
              <a:ext uri="{FF2B5EF4-FFF2-40B4-BE49-F238E27FC236}">
                <a16:creationId xmlns:a16="http://schemas.microsoft.com/office/drawing/2014/main" id="{7CF296F4-32E6-464A-AF2F-9A8DB300C4A5}"/>
              </a:ext>
            </a:extLst>
          </p:cNvPr>
          <p:cNvPicPr>
            <a:picLocks noChangeAspect="1"/>
          </p:cNvPicPr>
          <p:nvPr/>
        </p:nvPicPr>
        <p:blipFill>
          <a:blip r:embed="rId5"/>
          <a:stretch>
            <a:fillRect/>
          </a:stretch>
        </p:blipFill>
        <p:spPr>
          <a:xfrm>
            <a:off x="5689814" y="3550778"/>
            <a:ext cx="421809" cy="366044"/>
          </a:xfrm>
          <a:prstGeom prst="rect">
            <a:avLst/>
          </a:prstGeom>
        </p:spPr>
      </p:pic>
      <p:sp>
        <p:nvSpPr>
          <p:cNvPr id="36" name="Oval 35">
            <a:extLst>
              <a:ext uri="{FF2B5EF4-FFF2-40B4-BE49-F238E27FC236}">
                <a16:creationId xmlns:a16="http://schemas.microsoft.com/office/drawing/2014/main" id="{2D596B3C-810C-0F4B-B5D4-B981BACEE687}"/>
              </a:ext>
            </a:extLst>
          </p:cNvPr>
          <p:cNvSpPr/>
          <p:nvPr/>
        </p:nvSpPr>
        <p:spPr>
          <a:xfrm>
            <a:off x="2987298" y="20574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Tree>
    <p:extLst>
      <p:ext uri="{BB962C8B-B14F-4D97-AF65-F5344CB8AC3E}">
        <p14:creationId xmlns:p14="http://schemas.microsoft.com/office/powerpoint/2010/main" val="230790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animBg="1"/>
      <p:bldP spid="14" grpId="1" animBg="1"/>
      <p:bldP spid="22" grpId="1"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9DD77-4201-F747-B2FC-26A3F7B0CA8A}"/>
              </a:ext>
            </a:extLst>
          </p:cNvPr>
          <p:cNvSpPr>
            <a:spLocks noGrp="1"/>
          </p:cNvSpPr>
          <p:nvPr>
            <p:ph type="title"/>
          </p:nvPr>
        </p:nvSpPr>
        <p:spPr>
          <a:xfrm>
            <a:off x="457200" y="76200"/>
            <a:ext cx="8229600" cy="1295400"/>
          </a:xfrm>
        </p:spPr>
        <p:txBody>
          <a:bodyPr>
            <a:normAutofit fontScale="90000"/>
          </a:bodyPr>
          <a:lstStyle/>
          <a:p>
            <a:r>
              <a:rPr lang="en-US" dirty="0"/>
              <a:t>Example: </a:t>
            </a:r>
            <a:br>
              <a:rPr lang="en-US" dirty="0"/>
            </a:br>
            <a:r>
              <a:rPr lang="en-US" dirty="0"/>
              <a:t>MPG v. Weight and Horsepower</a:t>
            </a:r>
          </a:p>
        </p:txBody>
      </p:sp>
      <p:sp>
        <p:nvSpPr>
          <p:cNvPr id="4" name="Rectangle 3">
            <a:extLst>
              <a:ext uri="{FF2B5EF4-FFF2-40B4-BE49-F238E27FC236}">
                <a16:creationId xmlns:a16="http://schemas.microsoft.com/office/drawing/2014/main" id="{41F091EE-28E4-2049-A3E9-1180FCC0A2E0}"/>
              </a:ext>
            </a:extLst>
          </p:cNvPr>
          <p:cNvSpPr/>
          <p:nvPr/>
        </p:nvSpPr>
        <p:spPr>
          <a:xfrm>
            <a:off x="153641" y="2357735"/>
            <a:ext cx="2750916" cy="461665"/>
          </a:xfrm>
          <a:prstGeom prst="rect">
            <a:avLst/>
          </a:prstGeom>
        </p:spPr>
        <p:txBody>
          <a:bodyPr wrap="square">
            <a:spAutoFit/>
          </a:bodyPr>
          <a:lstStyle/>
          <a:p>
            <a:r>
              <a:rPr lang="en-US" sz="1200" dirty="0"/>
              <a:t>fit = </a:t>
            </a:r>
            <a:r>
              <a:rPr lang="en-US" sz="1200" dirty="0" err="1"/>
              <a:t>lm</a:t>
            </a:r>
            <a:r>
              <a:rPr lang="en-US" sz="1200" dirty="0"/>
              <a:t>(mpg ~ </a:t>
            </a:r>
            <a:r>
              <a:rPr lang="en-US" sz="1200" dirty="0" err="1"/>
              <a:t>wt</a:t>
            </a:r>
            <a:r>
              <a:rPr lang="en-US" sz="1200" dirty="0"/>
              <a:t> + </a:t>
            </a:r>
            <a:r>
              <a:rPr lang="en-US" sz="1200" dirty="0" err="1"/>
              <a:t>ht</a:t>
            </a:r>
            <a:r>
              <a:rPr lang="en-US" sz="1200" dirty="0"/>
              <a:t>, data = </a:t>
            </a:r>
            <a:r>
              <a:rPr lang="en-US" sz="1200" dirty="0" err="1"/>
              <a:t>mtcars</a:t>
            </a:r>
            <a:r>
              <a:rPr lang="en-US" sz="1200" dirty="0"/>
              <a:t>)</a:t>
            </a:r>
          </a:p>
          <a:p>
            <a:r>
              <a:rPr lang="en-US" sz="1200" dirty="0"/>
              <a:t>summary(fit)</a:t>
            </a:r>
          </a:p>
        </p:txBody>
      </p:sp>
      <p:pic>
        <p:nvPicPr>
          <p:cNvPr id="3" name="Picture 2">
            <a:extLst>
              <a:ext uri="{FF2B5EF4-FFF2-40B4-BE49-F238E27FC236}">
                <a16:creationId xmlns:a16="http://schemas.microsoft.com/office/drawing/2014/main" id="{59287D42-E3FC-6B49-9A61-4A8E8A5EE25F}"/>
              </a:ext>
            </a:extLst>
          </p:cNvPr>
          <p:cNvPicPr>
            <a:picLocks noChangeAspect="1"/>
          </p:cNvPicPr>
          <p:nvPr/>
        </p:nvPicPr>
        <p:blipFill>
          <a:blip r:embed="rId2"/>
          <a:stretch>
            <a:fillRect/>
          </a:stretch>
        </p:blipFill>
        <p:spPr>
          <a:xfrm>
            <a:off x="152400" y="3048000"/>
            <a:ext cx="4658810" cy="32004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31FDF94-8EDB-2F47-91F8-EBF38EC325CB}"/>
                  </a:ext>
                </a:extLst>
              </p:cNvPr>
              <p:cNvSpPr txBox="1"/>
              <p:nvPr/>
            </p:nvSpPr>
            <p:spPr>
              <a:xfrm>
                <a:off x="2383852" y="1708144"/>
                <a:ext cx="45503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𝑊𝑒𝑖𝑔h𝑡</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rPr>
                        <m:t>𝐻𝑜𝑟𝑠𝑒𝑃𝑜𝑤𝑒𝑟</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7" name="TextBox 6">
                <a:extLst>
                  <a:ext uri="{FF2B5EF4-FFF2-40B4-BE49-F238E27FC236}">
                    <a16:creationId xmlns:a16="http://schemas.microsoft.com/office/drawing/2014/main" id="{E31FDF94-8EDB-2F47-91F8-EBF38EC325CB}"/>
                  </a:ext>
                </a:extLst>
              </p:cNvPr>
              <p:cNvSpPr txBox="1">
                <a:spLocks noRot="1" noChangeAspect="1" noMove="1" noResize="1" noEditPoints="1" noAdjustHandles="1" noChangeArrowheads="1" noChangeShapeType="1" noTextEdit="1"/>
              </p:cNvSpPr>
              <p:nvPr/>
            </p:nvSpPr>
            <p:spPr>
              <a:xfrm>
                <a:off x="2383852" y="1708144"/>
                <a:ext cx="4550348" cy="276999"/>
              </a:xfrm>
              <a:prstGeom prst="rect">
                <a:avLst/>
              </a:prstGeom>
              <a:blipFill>
                <a:blip r:embed="rId3"/>
                <a:stretch>
                  <a:fillRect l="-557" b="-3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A8471BE-4D7B-7543-83D9-98360EB814B4}"/>
                  </a:ext>
                </a:extLst>
              </p:cNvPr>
              <p:cNvSpPr txBox="1"/>
              <p:nvPr/>
            </p:nvSpPr>
            <p:spPr>
              <a:xfrm>
                <a:off x="6021453" y="2285505"/>
                <a:ext cx="1161162"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𝐴</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0</m:t>
                      </m:r>
                    </m:oMath>
                  </m:oMathPara>
                </a14:m>
                <a:endParaRPr lang="en-US" dirty="0"/>
              </a:p>
            </p:txBody>
          </p:sp>
        </mc:Choice>
        <mc:Fallback xmlns="">
          <p:sp>
            <p:nvSpPr>
              <p:cNvPr id="8" name="TextBox 7">
                <a:extLst>
                  <a:ext uri="{FF2B5EF4-FFF2-40B4-BE49-F238E27FC236}">
                    <a16:creationId xmlns:a16="http://schemas.microsoft.com/office/drawing/2014/main" id="{FA8471BE-4D7B-7543-83D9-98360EB814B4}"/>
                  </a:ext>
                </a:extLst>
              </p:cNvPr>
              <p:cNvSpPr txBox="1">
                <a:spLocks noRot="1" noChangeAspect="1" noMove="1" noResize="1" noEditPoints="1" noAdjustHandles="1" noChangeArrowheads="1" noChangeShapeType="1" noTextEdit="1"/>
              </p:cNvSpPr>
              <p:nvPr/>
            </p:nvSpPr>
            <p:spPr>
              <a:xfrm>
                <a:off x="6021453" y="2285505"/>
                <a:ext cx="1161162" cy="553998"/>
              </a:xfrm>
              <a:prstGeom prst="rect">
                <a:avLst/>
              </a:prstGeom>
              <a:blipFill>
                <a:blip r:embed="rId4"/>
                <a:stretch>
                  <a:fillRect l="-2151" t="-2273" r="-1075"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604D2C4-77B5-CD49-B185-D388CC80737B}"/>
                  </a:ext>
                </a:extLst>
              </p:cNvPr>
              <p:cNvSpPr txBox="1"/>
              <p:nvPr/>
            </p:nvSpPr>
            <p:spPr>
              <a:xfrm>
                <a:off x="6021453" y="4170402"/>
                <a:ext cx="1161162"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sub>
                      </m:sSub>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𝐴</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0</m:t>
                      </m:r>
                    </m:oMath>
                  </m:oMathPara>
                </a14:m>
                <a:endParaRPr lang="en-US" dirty="0"/>
              </a:p>
            </p:txBody>
          </p:sp>
        </mc:Choice>
        <mc:Fallback xmlns="">
          <p:sp>
            <p:nvSpPr>
              <p:cNvPr id="9" name="TextBox 8">
                <a:extLst>
                  <a:ext uri="{FF2B5EF4-FFF2-40B4-BE49-F238E27FC236}">
                    <a16:creationId xmlns:a16="http://schemas.microsoft.com/office/drawing/2014/main" id="{9604D2C4-77B5-CD49-B185-D388CC80737B}"/>
                  </a:ext>
                </a:extLst>
              </p:cNvPr>
              <p:cNvSpPr txBox="1">
                <a:spLocks noRot="1" noChangeAspect="1" noMove="1" noResize="1" noEditPoints="1" noAdjustHandles="1" noChangeArrowheads="1" noChangeShapeType="1" noTextEdit="1"/>
              </p:cNvSpPr>
              <p:nvPr/>
            </p:nvSpPr>
            <p:spPr>
              <a:xfrm>
                <a:off x="6021453" y="4170402"/>
                <a:ext cx="1161162" cy="553998"/>
              </a:xfrm>
              <a:prstGeom prst="rect">
                <a:avLst/>
              </a:prstGeom>
              <a:blipFill>
                <a:blip r:embed="rId5"/>
                <a:stretch>
                  <a:fillRect l="-2151" r="-2151" b="-17778"/>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FFF3F50D-D82B-4A49-BA6D-D09A2B194671}"/>
              </a:ext>
            </a:extLst>
          </p:cNvPr>
          <p:cNvSpPr txBox="1"/>
          <p:nvPr/>
        </p:nvSpPr>
        <p:spPr>
          <a:xfrm>
            <a:off x="4953000" y="2934076"/>
            <a:ext cx="4114800" cy="1077218"/>
          </a:xfrm>
          <a:prstGeom prst="rect">
            <a:avLst/>
          </a:prstGeom>
          <a:noFill/>
        </p:spPr>
        <p:txBody>
          <a:bodyPr wrap="square" rtlCol="0">
            <a:spAutoFit/>
          </a:bodyPr>
          <a:lstStyle/>
          <a:p>
            <a:r>
              <a:rPr lang="en-US" sz="1600" dirty="0"/>
              <a:t>There is overwhelming evidence to suggest that the slope parameter with respect to the weight variable is not equal to zero (</a:t>
            </a:r>
            <a:r>
              <a:rPr lang="en-US" sz="1600" dirty="0" err="1"/>
              <a:t>pvalue</a:t>
            </a:r>
            <a:r>
              <a:rPr lang="en-US" sz="1600" dirty="0"/>
              <a:t> &lt; .00001).  Our best estimate is -3.878</a:t>
            </a:r>
          </a:p>
        </p:txBody>
      </p:sp>
      <p:sp>
        <p:nvSpPr>
          <p:cNvPr id="11" name="TextBox 10">
            <a:extLst>
              <a:ext uri="{FF2B5EF4-FFF2-40B4-BE49-F238E27FC236}">
                <a16:creationId xmlns:a16="http://schemas.microsoft.com/office/drawing/2014/main" id="{5A5E73DE-1539-5845-96E0-39A8F3987252}"/>
              </a:ext>
            </a:extLst>
          </p:cNvPr>
          <p:cNvSpPr txBox="1"/>
          <p:nvPr/>
        </p:nvSpPr>
        <p:spPr>
          <a:xfrm>
            <a:off x="4953000" y="4883508"/>
            <a:ext cx="4114800" cy="1323439"/>
          </a:xfrm>
          <a:prstGeom prst="rect">
            <a:avLst/>
          </a:prstGeom>
          <a:noFill/>
        </p:spPr>
        <p:txBody>
          <a:bodyPr wrap="square" rtlCol="0">
            <a:spAutoFit/>
          </a:bodyPr>
          <a:lstStyle/>
          <a:p>
            <a:r>
              <a:rPr lang="en-US" sz="1600" dirty="0"/>
              <a:t>There is overwhelming evidence to suggest that the slope parameter with respect to the horse power variable is not equal to zero (</a:t>
            </a:r>
            <a:r>
              <a:rPr lang="en-US" sz="1600" dirty="0" err="1"/>
              <a:t>pvalue</a:t>
            </a:r>
            <a:r>
              <a:rPr lang="en-US" sz="1600" dirty="0"/>
              <a:t> &lt; .00001).  </a:t>
            </a:r>
          </a:p>
          <a:p>
            <a:r>
              <a:rPr lang="en-US" sz="1600" dirty="0"/>
              <a:t>Our best estimate is -.03177</a:t>
            </a:r>
          </a:p>
        </p:txBody>
      </p:sp>
    </p:spTree>
    <p:extLst>
      <p:ext uri="{BB962C8B-B14F-4D97-AF65-F5344CB8AC3E}">
        <p14:creationId xmlns:p14="http://schemas.microsoft.com/office/powerpoint/2010/main" val="166068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9DD77-4201-F747-B2FC-26A3F7B0CA8A}"/>
              </a:ext>
            </a:extLst>
          </p:cNvPr>
          <p:cNvSpPr>
            <a:spLocks noGrp="1"/>
          </p:cNvSpPr>
          <p:nvPr>
            <p:ph type="title"/>
          </p:nvPr>
        </p:nvSpPr>
        <p:spPr>
          <a:xfrm>
            <a:off x="457200" y="76200"/>
            <a:ext cx="8229600" cy="1295400"/>
          </a:xfrm>
        </p:spPr>
        <p:txBody>
          <a:bodyPr>
            <a:normAutofit fontScale="90000"/>
          </a:bodyPr>
          <a:lstStyle/>
          <a:p>
            <a:r>
              <a:rPr lang="en-US" dirty="0"/>
              <a:t>Example: </a:t>
            </a:r>
            <a:br>
              <a:rPr lang="en-US" dirty="0"/>
            </a:br>
            <a:r>
              <a:rPr lang="en-US" dirty="0"/>
              <a:t>MPG v. Weight and Horsepower</a:t>
            </a:r>
          </a:p>
        </p:txBody>
      </p:sp>
      <p:sp>
        <p:nvSpPr>
          <p:cNvPr id="4" name="Rectangle 3">
            <a:extLst>
              <a:ext uri="{FF2B5EF4-FFF2-40B4-BE49-F238E27FC236}">
                <a16:creationId xmlns:a16="http://schemas.microsoft.com/office/drawing/2014/main" id="{41F091EE-28E4-2049-A3E9-1180FCC0A2E0}"/>
              </a:ext>
            </a:extLst>
          </p:cNvPr>
          <p:cNvSpPr/>
          <p:nvPr/>
        </p:nvSpPr>
        <p:spPr>
          <a:xfrm>
            <a:off x="153641" y="2357735"/>
            <a:ext cx="2750916" cy="461665"/>
          </a:xfrm>
          <a:prstGeom prst="rect">
            <a:avLst/>
          </a:prstGeom>
        </p:spPr>
        <p:txBody>
          <a:bodyPr wrap="square">
            <a:spAutoFit/>
          </a:bodyPr>
          <a:lstStyle/>
          <a:p>
            <a:r>
              <a:rPr lang="en-US" sz="1200" dirty="0"/>
              <a:t>fit = </a:t>
            </a:r>
            <a:r>
              <a:rPr lang="en-US" sz="1200" dirty="0" err="1"/>
              <a:t>lm</a:t>
            </a:r>
            <a:r>
              <a:rPr lang="en-US" sz="1200" dirty="0"/>
              <a:t>(mpg ~ </a:t>
            </a:r>
            <a:r>
              <a:rPr lang="en-US" sz="1200" dirty="0" err="1"/>
              <a:t>wt</a:t>
            </a:r>
            <a:r>
              <a:rPr lang="en-US" sz="1200" dirty="0"/>
              <a:t> + </a:t>
            </a:r>
            <a:r>
              <a:rPr lang="en-US" sz="1200" dirty="0" err="1"/>
              <a:t>ht</a:t>
            </a:r>
            <a:r>
              <a:rPr lang="en-US" sz="1200" dirty="0"/>
              <a:t>, data = </a:t>
            </a:r>
            <a:r>
              <a:rPr lang="en-US" sz="1200" dirty="0" err="1"/>
              <a:t>mtcars</a:t>
            </a:r>
            <a:r>
              <a:rPr lang="en-US" sz="1200" dirty="0"/>
              <a:t>)</a:t>
            </a:r>
          </a:p>
          <a:p>
            <a:r>
              <a:rPr lang="en-US" sz="1200" dirty="0"/>
              <a:t>summary(fit)</a:t>
            </a:r>
          </a:p>
        </p:txBody>
      </p:sp>
      <p:pic>
        <p:nvPicPr>
          <p:cNvPr id="3" name="Picture 2">
            <a:extLst>
              <a:ext uri="{FF2B5EF4-FFF2-40B4-BE49-F238E27FC236}">
                <a16:creationId xmlns:a16="http://schemas.microsoft.com/office/drawing/2014/main" id="{59287D42-E3FC-6B49-9A61-4A8E8A5EE25F}"/>
              </a:ext>
            </a:extLst>
          </p:cNvPr>
          <p:cNvPicPr>
            <a:picLocks noChangeAspect="1"/>
          </p:cNvPicPr>
          <p:nvPr/>
        </p:nvPicPr>
        <p:blipFill>
          <a:blip r:embed="rId2"/>
          <a:stretch>
            <a:fillRect/>
          </a:stretch>
        </p:blipFill>
        <p:spPr>
          <a:xfrm>
            <a:off x="152400" y="3048000"/>
            <a:ext cx="4658810" cy="32004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31FDF94-8EDB-2F47-91F8-EBF38EC325CB}"/>
                  </a:ext>
                </a:extLst>
              </p:cNvPr>
              <p:cNvSpPr txBox="1"/>
              <p:nvPr/>
            </p:nvSpPr>
            <p:spPr>
              <a:xfrm>
                <a:off x="2383852" y="1708144"/>
                <a:ext cx="45503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𝑊𝑒𝑖𝑔h𝑡</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rPr>
                        <m:t>𝐻𝑜𝑟𝑠𝑒𝑃𝑜𝑤𝑒𝑟</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7" name="TextBox 6">
                <a:extLst>
                  <a:ext uri="{FF2B5EF4-FFF2-40B4-BE49-F238E27FC236}">
                    <a16:creationId xmlns:a16="http://schemas.microsoft.com/office/drawing/2014/main" id="{E31FDF94-8EDB-2F47-91F8-EBF38EC325CB}"/>
                  </a:ext>
                </a:extLst>
              </p:cNvPr>
              <p:cNvSpPr txBox="1">
                <a:spLocks noRot="1" noChangeAspect="1" noMove="1" noResize="1" noEditPoints="1" noAdjustHandles="1" noChangeArrowheads="1" noChangeShapeType="1" noTextEdit="1"/>
              </p:cNvSpPr>
              <p:nvPr/>
            </p:nvSpPr>
            <p:spPr>
              <a:xfrm>
                <a:off x="2383852" y="1708144"/>
                <a:ext cx="4550348" cy="276999"/>
              </a:xfrm>
              <a:prstGeom prst="rect">
                <a:avLst/>
              </a:prstGeom>
              <a:blipFill>
                <a:blip r:embed="rId3"/>
                <a:stretch>
                  <a:fillRect l="-557" b="-39130"/>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FFF3F50D-D82B-4A49-BA6D-D09A2B194671}"/>
              </a:ext>
            </a:extLst>
          </p:cNvPr>
          <p:cNvSpPr txBox="1"/>
          <p:nvPr/>
        </p:nvSpPr>
        <p:spPr>
          <a:xfrm>
            <a:off x="4917141" y="2357735"/>
            <a:ext cx="4114800" cy="1077218"/>
          </a:xfrm>
          <a:prstGeom prst="rect">
            <a:avLst/>
          </a:prstGeom>
          <a:noFill/>
        </p:spPr>
        <p:txBody>
          <a:bodyPr wrap="square" rtlCol="0">
            <a:spAutoFit/>
          </a:bodyPr>
          <a:lstStyle/>
          <a:p>
            <a:r>
              <a:rPr lang="en-US" sz="1600" b="1" dirty="0"/>
              <a:t>Holding horsepower constant</a:t>
            </a:r>
            <a:r>
              <a:rPr lang="en-US" sz="1600" dirty="0"/>
              <a:t>, for every additional 1000lbs the car weighs it is estimated that the mean mpg decreases 3.87 miles per gallon.  </a:t>
            </a:r>
          </a:p>
        </p:txBody>
      </p:sp>
      <p:sp>
        <p:nvSpPr>
          <p:cNvPr id="11" name="TextBox 10">
            <a:extLst>
              <a:ext uri="{FF2B5EF4-FFF2-40B4-BE49-F238E27FC236}">
                <a16:creationId xmlns:a16="http://schemas.microsoft.com/office/drawing/2014/main" id="{5A5E73DE-1539-5845-96E0-39A8F3987252}"/>
              </a:ext>
            </a:extLst>
          </p:cNvPr>
          <p:cNvSpPr txBox="1"/>
          <p:nvPr/>
        </p:nvSpPr>
        <p:spPr>
          <a:xfrm>
            <a:off x="4917141" y="3986480"/>
            <a:ext cx="4114800" cy="830997"/>
          </a:xfrm>
          <a:prstGeom prst="rect">
            <a:avLst/>
          </a:prstGeom>
          <a:noFill/>
        </p:spPr>
        <p:txBody>
          <a:bodyPr wrap="square" rtlCol="0">
            <a:spAutoFit/>
          </a:bodyPr>
          <a:lstStyle/>
          <a:p>
            <a:r>
              <a:rPr lang="en-US" sz="1600" b="1" dirty="0"/>
              <a:t>Holding the weight of the car constant</a:t>
            </a:r>
            <a:r>
              <a:rPr lang="en-US" sz="1600" dirty="0"/>
              <a:t>, for every additional horsepower the mean mpg is estimated to decrease by .032.  </a:t>
            </a:r>
          </a:p>
        </p:txBody>
      </p:sp>
      <p:sp>
        <p:nvSpPr>
          <p:cNvPr id="12" name="TextBox 11">
            <a:extLst>
              <a:ext uri="{FF2B5EF4-FFF2-40B4-BE49-F238E27FC236}">
                <a16:creationId xmlns:a16="http://schemas.microsoft.com/office/drawing/2014/main" id="{6216B3FC-E863-0A43-B556-F40317A99A45}"/>
              </a:ext>
            </a:extLst>
          </p:cNvPr>
          <p:cNvSpPr txBox="1"/>
          <p:nvPr/>
        </p:nvSpPr>
        <p:spPr>
          <a:xfrm>
            <a:off x="4917141" y="4817477"/>
            <a:ext cx="4114800" cy="830997"/>
          </a:xfrm>
          <a:prstGeom prst="rect">
            <a:avLst/>
          </a:prstGeom>
          <a:noFill/>
        </p:spPr>
        <p:txBody>
          <a:bodyPr wrap="square" rtlCol="0">
            <a:spAutoFit/>
          </a:bodyPr>
          <a:lstStyle/>
          <a:p>
            <a:r>
              <a:rPr lang="en-US" sz="1600" b="1" dirty="0"/>
              <a:t>Holding the weight of the car constant</a:t>
            </a:r>
            <a:r>
              <a:rPr lang="en-US" sz="1600" dirty="0"/>
              <a:t>, for every 10 additional horsepower the mean mpg is estimated to decrease by 0.3. </a:t>
            </a:r>
          </a:p>
        </p:txBody>
      </p:sp>
    </p:spTree>
    <p:extLst>
      <p:ext uri="{BB962C8B-B14F-4D97-AF65-F5344CB8AC3E}">
        <p14:creationId xmlns:p14="http://schemas.microsoft.com/office/powerpoint/2010/main" val="1066272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9DD77-4201-F747-B2FC-26A3F7B0CA8A}"/>
              </a:ext>
            </a:extLst>
          </p:cNvPr>
          <p:cNvSpPr>
            <a:spLocks noGrp="1"/>
          </p:cNvSpPr>
          <p:nvPr>
            <p:ph type="title"/>
          </p:nvPr>
        </p:nvSpPr>
        <p:spPr>
          <a:xfrm>
            <a:off x="457200" y="76200"/>
            <a:ext cx="8229600" cy="1295400"/>
          </a:xfrm>
        </p:spPr>
        <p:txBody>
          <a:bodyPr>
            <a:normAutofit fontScale="90000"/>
          </a:bodyPr>
          <a:lstStyle/>
          <a:p>
            <a:r>
              <a:rPr lang="en-US" dirty="0"/>
              <a:t>Example: </a:t>
            </a:r>
            <a:br>
              <a:rPr lang="en-US" dirty="0"/>
            </a:br>
            <a:r>
              <a:rPr lang="en-US" dirty="0"/>
              <a:t>MPG v. Weight and Horsepower</a:t>
            </a:r>
          </a:p>
        </p:txBody>
      </p:sp>
      <p:sp>
        <p:nvSpPr>
          <p:cNvPr id="4" name="Rectangle 3">
            <a:extLst>
              <a:ext uri="{FF2B5EF4-FFF2-40B4-BE49-F238E27FC236}">
                <a16:creationId xmlns:a16="http://schemas.microsoft.com/office/drawing/2014/main" id="{41F091EE-28E4-2049-A3E9-1180FCC0A2E0}"/>
              </a:ext>
            </a:extLst>
          </p:cNvPr>
          <p:cNvSpPr/>
          <p:nvPr/>
        </p:nvSpPr>
        <p:spPr>
          <a:xfrm>
            <a:off x="228600" y="2743200"/>
            <a:ext cx="4572000" cy="1015663"/>
          </a:xfrm>
          <a:prstGeom prst="rect">
            <a:avLst/>
          </a:prstGeom>
        </p:spPr>
        <p:txBody>
          <a:bodyPr>
            <a:spAutoFit/>
          </a:bodyPr>
          <a:lstStyle/>
          <a:p>
            <a:r>
              <a:rPr lang="en-US" sz="1200" dirty="0"/>
              <a:t>fit = </a:t>
            </a:r>
            <a:r>
              <a:rPr lang="en-US" sz="1200" dirty="0" err="1"/>
              <a:t>lm</a:t>
            </a:r>
            <a:r>
              <a:rPr lang="en-US" sz="1200" dirty="0"/>
              <a:t>(mpg ~ </a:t>
            </a:r>
            <a:r>
              <a:rPr lang="en-US" sz="1200" dirty="0" err="1"/>
              <a:t>wt</a:t>
            </a:r>
            <a:r>
              <a:rPr lang="en-US" sz="1200" dirty="0"/>
              <a:t> + </a:t>
            </a:r>
            <a:r>
              <a:rPr lang="en-US" sz="1200" dirty="0" err="1"/>
              <a:t>ht</a:t>
            </a:r>
            <a:r>
              <a:rPr lang="en-US" sz="1200" dirty="0"/>
              <a:t>, data = </a:t>
            </a:r>
            <a:r>
              <a:rPr lang="en-US" sz="1200" dirty="0" err="1"/>
              <a:t>mtcars</a:t>
            </a:r>
            <a:r>
              <a:rPr lang="en-US" sz="1200" dirty="0"/>
              <a:t>)</a:t>
            </a:r>
          </a:p>
          <a:p>
            <a:r>
              <a:rPr lang="en-US" sz="1200" dirty="0"/>
              <a:t>summary(fit)</a:t>
            </a:r>
          </a:p>
          <a:p>
            <a:r>
              <a:rPr lang="en-US" sz="1200" dirty="0" err="1"/>
              <a:t>preds</a:t>
            </a:r>
            <a:r>
              <a:rPr lang="en-US" sz="1200" dirty="0"/>
              <a:t> = predict(fit)</a:t>
            </a:r>
          </a:p>
          <a:p>
            <a:r>
              <a:rPr lang="en-US" sz="1200" dirty="0" err="1"/>
              <a:t>preds</a:t>
            </a:r>
            <a:endParaRPr lang="en-US" sz="1200" dirty="0"/>
          </a:p>
          <a:p>
            <a:r>
              <a:rPr lang="en-US" sz="1200" dirty="0" err="1"/>
              <a:t>mtcars$predMPG</a:t>
            </a:r>
            <a:r>
              <a:rPr lang="en-US" sz="1200" dirty="0"/>
              <a:t> = </a:t>
            </a:r>
            <a:r>
              <a:rPr lang="en-US" sz="1200" dirty="0" err="1"/>
              <a:t>preds</a:t>
            </a:r>
            <a:endParaRPr lang="en-US" sz="1200" dirty="0"/>
          </a:p>
        </p:txBody>
      </p:sp>
      <p:pic>
        <p:nvPicPr>
          <p:cNvPr id="6" name="Picture 5">
            <a:extLst>
              <a:ext uri="{FF2B5EF4-FFF2-40B4-BE49-F238E27FC236}">
                <a16:creationId xmlns:a16="http://schemas.microsoft.com/office/drawing/2014/main" id="{0BE1572A-ACF3-714D-B312-60AB340A91BA}"/>
              </a:ext>
            </a:extLst>
          </p:cNvPr>
          <p:cNvPicPr>
            <a:picLocks noChangeAspect="1"/>
          </p:cNvPicPr>
          <p:nvPr/>
        </p:nvPicPr>
        <p:blipFill>
          <a:blip r:embed="rId2"/>
          <a:stretch>
            <a:fillRect/>
          </a:stretch>
        </p:blipFill>
        <p:spPr>
          <a:xfrm>
            <a:off x="3298877" y="1405359"/>
            <a:ext cx="5375384" cy="5311282"/>
          </a:xfrm>
          <a:prstGeom prst="rect">
            <a:avLst/>
          </a:prstGeom>
        </p:spPr>
      </p:pic>
    </p:spTree>
    <p:extLst>
      <p:ext uri="{BB962C8B-B14F-4D97-AF65-F5344CB8AC3E}">
        <p14:creationId xmlns:p14="http://schemas.microsoft.com/office/powerpoint/2010/main" val="10068744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70974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76835" y="1524000"/>
            <a:ext cx="8229600" cy="900546"/>
          </a:xfrm>
        </p:spPr>
        <p:txBody>
          <a:bodyPr>
            <a:normAutofit fontScale="90000"/>
          </a:bodyPr>
          <a:lstStyle/>
          <a:p>
            <a:r>
              <a:rPr lang="en-US" sz="3900" dirty="0"/>
              <a:t>Adding Predictors / </a:t>
            </a:r>
            <a:br>
              <a:rPr lang="en-US" sz="3900" dirty="0"/>
            </a:br>
            <a:r>
              <a:rPr lang="en-US" sz="3900" dirty="0"/>
              <a:t>Assumptions of MLR and the </a:t>
            </a:r>
            <a:br>
              <a:rPr lang="en-US" sz="3900" dirty="0"/>
            </a:br>
            <a:r>
              <a:rPr lang="en-US" sz="3900" dirty="0"/>
              <a:t>Curse of Dimensionality</a:t>
            </a:r>
          </a:p>
        </p:txBody>
      </p:sp>
    </p:spTree>
    <p:extLst>
      <p:ext uri="{BB962C8B-B14F-4D97-AF65-F5344CB8AC3E}">
        <p14:creationId xmlns:p14="http://schemas.microsoft.com/office/powerpoint/2010/main" val="19277811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0EAFA-FFCD-824E-B522-806491F4FF71}"/>
              </a:ext>
            </a:extLst>
          </p:cNvPr>
          <p:cNvSpPr>
            <a:spLocks noGrp="1"/>
          </p:cNvSpPr>
          <p:nvPr>
            <p:ph type="title"/>
          </p:nvPr>
        </p:nvSpPr>
        <p:spPr>
          <a:xfrm>
            <a:off x="457200" y="76200"/>
            <a:ext cx="8229600" cy="1295400"/>
          </a:xfrm>
        </p:spPr>
        <p:txBody>
          <a:bodyPr>
            <a:noAutofit/>
          </a:bodyPr>
          <a:lstStyle/>
          <a:p>
            <a:r>
              <a:rPr lang="en-US" sz="3600" dirty="0"/>
              <a:t>Assumptions: MLR</a:t>
            </a:r>
          </a:p>
        </p:txBody>
      </p:sp>
      <p:sp>
        <p:nvSpPr>
          <p:cNvPr id="6" name="TextBox 5">
            <a:extLst>
              <a:ext uri="{FF2B5EF4-FFF2-40B4-BE49-F238E27FC236}">
                <a16:creationId xmlns:a16="http://schemas.microsoft.com/office/drawing/2014/main" id="{700E4486-ECC4-D449-A3E7-FFBCFE482D50}"/>
              </a:ext>
            </a:extLst>
          </p:cNvPr>
          <p:cNvSpPr txBox="1"/>
          <p:nvPr/>
        </p:nvSpPr>
        <p:spPr>
          <a:xfrm>
            <a:off x="685800" y="1447800"/>
            <a:ext cx="7772400" cy="5262979"/>
          </a:xfrm>
          <a:prstGeom prst="rect">
            <a:avLst/>
          </a:prstGeom>
          <a:noFill/>
        </p:spPr>
        <p:txBody>
          <a:bodyPr wrap="square" rtlCol="0">
            <a:spAutoFit/>
          </a:bodyPr>
          <a:lstStyle/>
          <a:p>
            <a:pPr marL="342900" indent="-342900">
              <a:buAutoNum type="arabicPeriod"/>
            </a:pPr>
            <a:r>
              <a:rPr lang="en-US" sz="2400" dirty="0"/>
              <a:t>The relationship between the independent and dependent variables is linear.</a:t>
            </a:r>
          </a:p>
          <a:p>
            <a:pPr marL="342900" indent="-342900">
              <a:buAutoNum type="arabicPeriod"/>
            </a:pPr>
            <a:r>
              <a:rPr lang="en-US" sz="2400" dirty="0"/>
              <a:t>The distribution of the response for fixed values of the explanatory variables is normal.  </a:t>
            </a:r>
          </a:p>
          <a:p>
            <a:pPr marL="342900" indent="-342900">
              <a:buAutoNum type="arabicPeriod"/>
            </a:pPr>
            <a:r>
              <a:rPr lang="en-US" sz="2400" dirty="0"/>
              <a:t>The distribution of the residuals is normal.</a:t>
            </a:r>
          </a:p>
          <a:p>
            <a:pPr marL="342900" indent="-342900">
              <a:buFontTx/>
              <a:buAutoNum type="arabicPeriod"/>
            </a:pPr>
            <a:r>
              <a:rPr lang="en-US" sz="2400" dirty="0"/>
              <a:t>The normal distributions of the response should have constant variance (standard deviation) for fixed values of the explanatory variables.  </a:t>
            </a:r>
          </a:p>
          <a:p>
            <a:pPr marL="342900" indent="-342900">
              <a:buAutoNum type="arabicPeriod"/>
            </a:pPr>
            <a:r>
              <a:rPr lang="en-US" sz="2400" dirty="0"/>
              <a:t>The normal distributions of the residuals should have constant variance (standard deviation) for fixed values of the explanatory variables.  </a:t>
            </a:r>
          </a:p>
          <a:p>
            <a:pPr marL="342900" indent="-342900">
              <a:buAutoNum type="arabicPeriod"/>
            </a:pPr>
            <a:r>
              <a:rPr lang="en-US" sz="2400" dirty="0"/>
              <a:t>Explanatory variables are independent of one another.  (No multicollinearity).  </a:t>
            </a:r>
          </a:p>
          <a:p>
            <a:pPr marL="342900" indent="-342900">
              <a:buAutoNum type="arabicPeriod"/>
            </a:pPr>
            <a:r>
              <a:rPr lang="en-US" sz="2400" dirty="0"/>
              <a:t>Observations are independent of one another.  </a:t>
            </a:r>
          </a:p>
        </p:txBody>
      </p:sp>
    </p:spTree>
    <p:extLst>
      <p:ext uri="{BB962C8B-B14F-4D97-AF65-F5344CB8AC3E}">
        <p14:creationId xmlns:p14="http://schemas.microsoft.com/office/powerpoint/2010/main" val="9188570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F059BC-A0E3-0D46-9F5C-9AB9497EBC72}"/>
              </a:ext>
            </a:extLst>
          </p:cNvPr>
          <p:cNvPicPr>
            <a:picLocks noChangeAspect="1"/>
          </p:cNvPicPr>
          <p:nvPr/>
        </p:nvPicPr>
        <p:blipFill>
          <a:blip r:embed="rId2"/>
          <a:stretch>
            <a:fillRect/>
          </a:stretch>
        </p:blipFill>
        <p:spPr>
          <a:xfrm>
            <a:off x="0" y="1614815"/>
            <a:ext cx="5118100" cy="4495800"/>
          </a:xfrm>
          <a:prstGeom prst="rect">
            <a:avLst/>
          </a:prstGeom>
        </p:spPr>
      </p:pic>
      <p:sp>
        <p:nvSpPr>
          <p:cNvPr id="2" name="Title 1">
            <a:extLst>
              <a:ext uri="{FF2B5EF4-FFF2-40B4-BE49-F238E27FC236}">
                <a16:creationId xmlns:a16="http://schemas.microsoft.com/office/drawing/2014/main" id="{49407A05-0DC7-C94E-9565-C6E48E334CBF}"/>
              </a:ext>
            </a:extLst>
          </p:cNvPr>
          <p:cNvSpPr>
            <a:spLocks noGrp="1"/>
          </p:cNvSpPr>
          <p:nvPr>
            <p:ph type="title"/>
          </p:nvPr>
        </p:nvSpPr>
        <p:spPr/>
        <p:txBody>
          <a:bodyPr/>
          <a:lstStyle/>
          <a:p>
            <a:r>
              <a:rPr lang="en-US" dirty="0"/>
              <a:t>Plot of Assumptions Being Met</a:t>
            </a:r>
          </a:p>
        </p:txBody>
      </p:sp>
      <p:grpSp>
        <p:nvGrpSpPr>
          <p:cNvPr id="11" name="Group 10">
            <a:extLst>
              <a:ext uri="{FF2B5EF4-FFF2-40B4-BE49-F238E27FC236}">
                <a16:creationId xmlns:a16="http://schemas.microsoft.com/office/drawing/2014/main" id="{54D2D430-640D-AC47-87EC-8FCCD434E599}"/>
              </a:ext>
            </a:extLst>
          </p:cNvPr>
          <p:cNvGrpSpPr/>
          <p:nvPr/>
        </p:nvGrpSpPr>
        <p:grpSpPr>
          <a:xfrm>
            <a:off x="1106450" y="3049442"/>
            <a:ext cx="966281" cy="2482955"/>
            <a:chOff x="3415219" y="3155902"/>
            <a:chExt cx="966281" cy="2482955"/>
          </a:xfrm>
        </p:grpSpPr>
        <p:pic>
          <p:nvPicPr>
            <p:cNvPr id="12" name="Picture 11">
              <a:extLst>
                <a:ext uri="{FF2B5EF4-FFF2-40B4-BE49-F238E27FC236}">
                  <a16:creationId xmlns:a16="http://schemas.microsoft.com/office/drawing/2014/main" id="{6BD9214E-181A-7E4B-8A21-41B070852B01}"/>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2823055" y="4080412"/>
              <a:ext cx="2178213" cy="938677"/>
            </a:xfrm>
            <a:prstGeom prst="rect">
              <a:avLst/>
            </a:prstGeom>
          </p:spPr>
        </p:pic>
        <p:sp>
          <p:nvSpPr>
            <p:cNvPr id="13" name="TextBox 12">
              <a:extLst>
                <a:ext uri="{FF2B5EF4-FFF2-40B4-BE49-F238E27FC236}">
                  <a16:creationId xmlns:a16="http://schemas.microsoft.com/office/drawing/2014/main" id="{E3897EED-468A-D243-9DD4-1F9140BCEB19}"/>
                </a:ext>
              </a:extLst>
            </p:cNvPr>
            <p:cNvSpPr txBox="1"/>
            <p:nvPr/>
          </p:nvSpPr>
          <p:spPr>
            <a:xfrm>
              <a:off x="3415219" y="3155902"/>
              <a:ext cx="304800" cy="369332"/>
            </a:xfrm>
            <a:prstGeom prst="rect">
              <a:avLst/>
            </a:prstGeom>
            <a:noFill/>
          </p:spPr>
          <p:txBody>
            <a:bodyPr wrap="square" rtlCol="0">
              <a:spAutoFit/>
            </a:bodyPr>
            <a:lstStyle/>
            <a:p>
              <a:r>
                <a:rPr lang="en-US" b="1" dirty="0"/>
                <a:t>?</a:t>
              </a:r>
            </a:p>
          </p:txBody>
        </p:sp>
      </p:grpSp>
      <p:grpSp>
        <p:nvGrpSpPr>
          <p:cNvPr id="14" name="Group 13">
            <a:extLst>
              <a:ext uri="{FF2B5EF4-FFF2-40B4-BE49-F238E27FC236}">
                <a16:creationId xmlns:a16="http://schemas.microsoft.com/office/drawing/2014/main" id="{807A6F4B-DAE0-0140-9B7B-A5CB7C289792}"/>
              </a:ext>
            </a:extLst>
          </p:cNvPr>
          <p:cNvGrpSpPr/>
          <p:nvPr/>
        </p:nvGrpSpPr>
        <p:grpSpPr>
          <a:xfrm>
            <a:off x="1103276" y="2173720"/>
            <a:ext cx="1014020" cy="3083585"/>
            <a:chOff x="4069937" y="2559766"/>
            <a:chExt cx="1014020" cy="3083585"/>
          </a:xfrm>
        </p:grpSpPr>
        <p:pic>
          <p:nvPicPr>
            <p:cNvPr id="15" name="Picture 14">
              <a:extLst>
                <a:ext uri="{FF2B5EF4-FFF2-40B4-BE49-F238E27FC236}">
                  <a16:creationId xmlns:a16="http://schemas.microsoft.com/office/drawing/2014/main" id="{464142F6-026F-1C42-ADCA-B3F0A17EDAF0}"/>
                </a:ext>
              </a:extLst>
            </p:cNvPr>
            <p:cNvPicPr>
              <a:picLocks noChangeAspect="1"/>
            </p:cNvPicPr>
            <p:nvPr/>
          </p:nvPicPr>
          <p:blipFill>
            <a:blip r:embed="rId4">
              <a:clrChange>
                <a:clrFrom>
                  <a:srgbClr val="FFFFFF"/>
                </a:clrFrom>
                <a:clrTo>
                  <a:srgbClr val="FFFFFF">
                    <a:alpha val="0"/>
                  </a:srgbClr>
                </a:clrTo>
              </a:clrChange>
            </a:blip>
            <a:stretch>
              <a:fillRect/>
            </a:stretch>
          </p:blipFill>
          <p:spPr>
            <a:xfrm rot="16200000" flipV="1">
              <a:off x="3226689" y="3786083"/>
              <a:ext cx="2753659" cy="960877"/>
            </a:xfrm>
            <a:prstGeom prst="rect">
              <a:avLst/>
            </a:prstGeom>
          </p:spPr>
        </p:pic>
        <p:sp>
          <p:nvSpPr>
            <p:cNvPr id="16" name="TextBox 15">
              <a:extLst>
                <a:ext uri="{FF2B5EF4-FFF2-40B4-BE49-F238E27FC236}">
                  <a16:creationId xmlns:a16="http://schemas.microsoft.com/office/drawing/2014/main" id="{15F728AD-19E9-714E-A448-E5C8D43BCD4E}"/>
                </a:ext>
              </a:extLst>
            </p:cNvPr>
            <p:cNvSpPr txBox="1"/>
            <p:nvPr/>
          </p:nvSpPr>
          <p:spPr>
            <a:xfrm>
              <a:off x="4069937" y="2559766"/>
              <a:ext cx="307974" cy="369332"/>
            </a:xfrm>
            <a:prstGeom prst="rect">
              <a:avLst/>
            </a:prstGeom>
            <a:noFill/>
          </p:spPr>
          <p:txBody>
            <a:bodyPr wrap="square" rtlCol="0">
              <a:spAutoFit/>
            </a:bodyPr>
            <a:lstStyle/>
            <a:p>
              <a:r>
                <a:rPr lang="en-US" b="1" dirty="0"/>
                <a:t>?</a:t>
              </a:r>
            </a:p>
          </p:txBody>
        </p:sp>
      </p:grpSp>
      <p:pic>
        <p:nvPicPr>
          <p:cNvPr id="17" name="Picture 16">
            <a:extLst>
              <a:ext uri="{FF2B5EF4-FFF2-40B4-BE49-F238E27FC236}">
                <a16:creationId xmlns:a16="http://schemas.microsoft.com/office/drawing/2014/main" id="{6A9918D9-1AEB-8A42-BB99-CBC967FA9E82}"/>
              </a:ext>
            </a:extLst>
          </p:cNvPr>
          <p:cNvPicPr>
            <a:picLocks noChangeAspect="1"/>
          </p:cNvPicPr>
          <p:nvPr/>
        </p:nvPicPr>
        <p:blipFill>
          <a:blip r:embed="rId5"/>
          <a:stretch>
            <a:fillRect/>
          </a:stretch>
        </p:blipFill>
        <p:spPr>
          <a:xfrm>
            <a:off x="1085597" y="2988140"/>
            <a:ext cx="421809" cy="366044"/>
          </a:xfrm>
          <a:prstGeom prst="rect">
            <a:avLst/>
          </a:prstGeom>
          <a:solidFill>
            <a:schemeClr val="bg1"/>
          </a:solidFill>
        </p:spPr>
      </p:pic>
      <p:pic>
        <p:nvPicPr>
          <p:cNvPr id="19" name="Picture 18">
            <a:extLst>
              <a:ext uri="{FF2B5EF4-FFF2-40B4-BE49-F238E27FC236}">
                <a16:creationId xmlns:a16="http://schemas.microsoft.com/office/drawing/2014/main" id="{344656BA-0557-234B-AAB0-249DCC31B64E}"/>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2048247" y="3515368"/>
            <a:ext cx="2178213" cy="938677"/>
          </a:xfrm>
          <a:prstGeom prst="rect">
            <a:avLst/>
          </a:prstGeom>
        </p:spPr>
      </p:pic>
      <p:pic>
        <p:nvPicPr>
          <p:cNvPr id="21" name="Picture 20">
            <a:extLst>
              <a:ext uri="{FF2B5EF4-FFF2-40B4-BE49-F238E27FC236}">
                <a16:creationId xmlns:a16="http://schemas.microsoft.com/office/drawing/2014/main" id="{6C5E2755-1BD7-EA43-9ACE-DFD70AEC2BC5}"/>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2938528" y="2700340"/>
            <a:ext cx="2178213" cy="938677"/>
          </a:xfrm>
          <a:prstGeom prst="rect">
            <a:avLst/>
          </a:prstGeom>
        </p:spPr>
      </p:pic>
      <p:pic>
        <p:nvPicPr>
          <p:cNvPr id="22" name="Picture 21">
            <a:extLst>
              <a:ext uri="{FF2B5EF4-FFF2-40B4-BE49-F238E27FC236}">
                <a16:creationId xmlns:a16="http://schemas.microsoft.com/office/drawing/2014/main" id="{452217AE-286A-4F47-88A1-F2F5DAB44489}"/>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2569509" y="2067568"/>
            <a:ext cx="2178213" cy="938677"/>
          </a:xfrm>
          <a:prstGeom prst="rect">
            <a:avLst/>
          </a:prstGeom>
        </p:spPr>
      </p:pic>
      <p:pic>
        <p:nvPicPr>
          <p:cNvPr id="23" name="Picture 22">
            <a:extLst>
              <a:ext uri="{FF2B5EF4-FFF2-40B4-BE49-F238E27FC236}">
                <a16:creationId xmlns:a16="http://schemas.microsoft.com/office/drawing/2014/main" id="{26661820-19CB-7E49-8028-037529CB2FFD}"/>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3541030" y="3188261"/>
            <a:ext cx="2178213" cy="938677"/>
          </a:xfrm>
          <a:prstGeom prst="rect">
            <a:avLst/>
          </a:prstGeom>
        </p:spPr>
      </p:pic>
      <p:pic>
        <p:nvPicPr>
          <p:cNvPr id="24" name="Picture 23">
            <a:extLst>
              <a:ext uri="{FF2B5EF4-FFF2-40B4-BE49-F238E27FC236}">
                <a16:creationId xmlns:a16="http://schemas.microsoft.com/office/drawing/2014/main" id="{9CF66A61-FC5C-1F4E-BF2B-442E84DC212B}"/>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1741979" y="4201168"/>
            <a:ext cx="2178213" cy="938677"/>
          </a:xfrm>
          <a:prstGeom prst="rect">
            <a:avLst/>
          </a:prstGeom>
        </p:spPr>
      </p:pic>
      <p:sp>
        <p:nvSpPr>
          <p:cNvPr id="25" name="TextBox 24">
            <a:extLst>
              <a:ext uri="{FF2B5EF4-FFF2-40B4-BE49-F238E27FC236}">
                <a16:creationId xmlns:a16="http://schemas.microsoft.com/office/drawing/2014/main" id="{0DDCDA99-100E-5A4C-A5C0-8468132A7BFA}"/>
              </a:ext>
            </a:extLst>
          </p:cNvPr>
          <p:cNvSpPr txBox="1"/>
          <p:nvPr/>
        </p:nvSpPr>
        <p:spPr>
          <a:xfrm>
            <a:off x="4778005" y="1645652"/>
            <a:ext cx="4352076" cy="4755148"/>
          </a:xfrm>
          <a:prstGeom prst="rect">
            <a:avLst/>
          </a:prstGeom>
          <a:noFill/>
        </p:spPr>
        <p:txBody>
          <a:bodyPr wrap="square" rtlCol="0">
            <a:spAutoFit/>
          </a:bodyPr>
          <a:lstStyle/>
          <a:p>
            <a:pPr algn="ctr"/>
            <a:r>
              <a:rPr lang="en-US" sz="1500" b="1" dirty="0"/>
              <a:t>ASSUMPTONS OF MLR</a:t>
            </a:r>
          </a:p>
          <a:p>
            <a:pPr marL="342900" indent="-342900">
              <a:buAutoNum type="arabicPeriod"/>
            </a:pPr>
            <a:r>
              <a:rPr lang="en-US" sz="1600" dirty="0"/>
              <a:t>The relationship between the independent and dependent variables is linear.</a:t>
            </a:r>
          </a:p>
          <a:p>
            <a:pPr marL="342900" indent="-342900">
              <a:buAutoNum type="arabicPeriod"/>
            </a:pPr>
            <a:r>
              <a:rPr lang="en-US" sz="1600" b="1" dirty="0"/>
              <a:t>The distribution of the response for fixed values of the explanatory variables is normal.  </a:t>
            </a:r>
          </a:p>
          <a:p>
            <a:pPr marL="342900" indent="-342900">
              <a:buAutoNum type="arabicPeriod"/>
            </a:pPr>
            <a:r>
              <a:rPr lang="en-US" sz="1600" dirty="0"/>
              <a:t>The distribution of the residuals is normal.</a:t>
            </a:r>
          </a:p>
          <a:p>
            <a:pPr marL="342900" indent="-342900">
              <a:buFontTx/>
              <a:buAutoNum type="arabicPeriod"/>
            </a:pPr>
            <a:r>
              <a:rPr lang="en-US" sz="1600" b="1" dirty="0"/>
              <a:t>The normal distributions of the responses should have constant variance (standard deviation) for fixed values of the explanatory variables.  </a:t>
            </a:r>
          </a:p>
          <a:p>
            <a:pPr marL="342900" indent="-342900">
              <a:buAutoNum type="arabicPeriod"/>
            </a:pPr>
            <a:r>
              <a:rPr lang="en-US" sz="1600" dirty="0"/>
              <a:t>The normal distributions of the residuals should have constant variance (standard deviation) for fixed values of the explanatory variables.  </a:t>
            </a:r>
          </a:p>
          <a:p>
            <a:pPr marL="342900" indent="-342900">
              <a:buAutoNum type="arabicPeriod"/>
            </a:pPr>
            <a:r>
              <a:rPr lang="en-US" sz="1600" dirty="0"/>
              <a:t>Explanatory variables are independent of one another.  (No multicollinearity).  </a:t>
            </a:r>
          </a:p>
          <a:p>
            <a:pPr marL="342900" indent="-342900">
              <a:buAutoNum type="arabicPeriod"/>
            </a:pPr>
            <a:r>
              <a:rPr lang="en-US" sz="1600" dirty="0"/>
              <a:t>Observations are independent of one another.</a:t>
            </a:r>
          </a:p>
        </p:txBody>
      </p:sp>
    </p:spTree>
    <p:extLst>
      <p:ext uri="{BB962C8B-B14F-4D97-AF65-F5344CB8AC3E}">
        <p14:creationId xmlns:p14="http://schemas.microsoft.com/office/powerpoint/2010/main" val="982130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0"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07A05-0DC7-C94E-9565-C6E48E334CBF}"/>
              </a:ext>
            </a:extLst>
          </p:cNvPr>
          <p:cNvSpPr>
            <a:spLocks noGrp="1"/>
          </p:cNvSpPr>
          <p:nvPr>
            <p:ph type="title"/>
          </p:nvPr>
        </p:nvSpPr>
        <p:spPr/>
        <p:txBody>
          <a:bodyPr/>
          <a:lstStyle/>
          <a:p>
            <a:r>
              <a:rPr lang="en-US" dirty="0"/>
              <a:t>Plot of Assumptions Being Met</a:t>
            </a:r>
          </a:p>
        </p:txBody>
      </p:sp>
      <p:pic>
        <p:nvPicPr>
          <p:cNvPr id="5" name="Picture 4">
            <a:extLst>
              <a:ext uri="{FF2B5EF4-FFF2-40B4-BE49-F238E27FC236}">
                <a16:creationId xmlns:a16="http://schemas.microsoft.com/office/drawing/2014/main" id="{BB545665-38F2-5F4B-9A47-D53D6D74718A}"/>
              </a:ext>
            </a:extLst>
          </p:cNvPr>
          <p:cNvPicPr>
            <a:picLocks noChangeAspect="1"/>
          </p:cNvPicPr>
          <p:nvPr/>
        </p:nvPicPr>
        <p:blipFill>
          <a:blip r:embed="rId2"/>
          <a:stretch>
            <a:fillRect/>
          </a:stretch>
        </p:blipFill>
        <p:spPr>
          <a:xfrm>
            <a:off x="0" y="2349500"/>
            <a:ext cx="4965700" cy="43561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348B5BC-BC0A-9C42-8A24-3ED4BD5564A0}"/>
                  </a:ext>
                </a:extLst>
              </p:cNvPr>
              <p:cNvSpPr txBox="1"/>
              <p:nvPr/>
            </p:nvSpPr>
            <p:spPr>
              <a:xfrm>
                <a:off x="2856818" y="1475601"/>
                <a:ext cx="34303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=4+3</m:t>
                      </m:r>
                      <m:r>
                        <a:rPr lang="en-US" b="0" i="1" smtClean="0">
                          <a:latin typeface="Cambria Math" panose="02040503050406030204" pitchFamily="18" charset="0"/>
                        </a:rPr>
                        <m:t>𝑥</m:t>
                      </m:r>
                      <m:r>
                        <a:rPr lang="en-US" b="0" i="1" smtClean="0">
                          <a:latin typeface="Cambria Math" panose="02040503050406030204" pitchFamily="18" charset="0"/>
                        </a:rPr>
                        <m:t>−7</m:t>
                      </m:r>
                      <m:r>
                        <a:rPr lang="en-US" b="0" i="1" smtClean="0">
                          <a:latin typeface="Cambria Math" panose="02040503050406030204" pitchFamily="18" charset="0"/>
                        </a:rPr>
                        <m:t>𝑦</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(0,7)</m:t>
                      </m:r>
                    </m:oMath>
                  </m:oMathPara>
                </a14:m>
                <a:endParaRPr lang="en-US" dirty="0"/>
              </a:p>
            </p:txBody>
          </p:sp>
        </mc:Choice>
        <mc:Fallback xmlns="">
          <p:sp>
            <p:nvSpPr>
              <p:cNvPr id="6" name="TextBox 5">
                <a:extLst>
                  <a:ext uri="{FF2B5EF4-FFF2-40B4-BE49-F238E27FC236}">
                    <a16:creationId xmlns:a16="http://schemas.microsoft.com/office/drawing/2014/main" id="{F348B5BC-BC0A-9C42-8A24-3ED4BD5564A0}"/>
                  </a:ext>
                </a:extLst>
              </p:cNvPr>
              <p:cNvSpPr txBox="1">
                <a:spLocks noRot="1" noChangeAspect="1" noMove="1" noResize="1" noEditPoints="1" noAdjustHandles="1" noChangeArrowheads="1" noChangeShapeType="1" noTextEdit="1"/>
              </p:cNvSpPr>
              <p:nvPr/>
            </p:nvSpPr>
            <p:spPr>
              <a:xfrm>
                <a:off x="2856818" y="1475601"/>
                <a:ext cx="3430363" cy="276999"/>
              </a:xfrm>
              <a:prstGeom prst="rect">
                <a:avLst/>
              </a:prstGeom>
              <a:blipFill>
                <a:blip r:embed="rId3"/>
                <a:stretch>
                  <a:fillRect r="-1845" b="-39130"/>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3D64C2BF-03F7-5348-BE2F-2FD94C79AB02}"/>
              </a:ext>
            </a:extLst>
          </p:cNvPr>
          <p:cNvSpPr txBox="1"/>
          <p:nvPr/>
        </p:nvSpPr>
        <p:spPr>
          <a:xfrm>
            <a:off x="4778005" y="1874252"/>
            <a:ext cx="4352076" cy="4755148"/>
          </a:xfrm>
          <a:prstGeom prst="rect">
            <a:avLst/>
          </a:prstGeom>
          <a:noFill/>
        </p:spPr>
        <p:txBody>
          <a:bodyPr wrap="square" rtlCol="0">
            <a:spAutoFit/>
          </a:bodyPr>
          <a:lstStyle/>
          <a:p>
            <a:pPr algn="ctr"/>
            <a:r>
              <a:rPr lang="en-US" sz="1500" b="1" dirty="0"/>
              <a:t>ASSUMPTONS OF MLR</a:t>
            </a:r>
          </a:p>
          <a:p>
            <a:pPr marL="342900" indent="-342900">
              <a:buAutoNum type="arabicPeriod"/>
            </a:pPr>
            <a:r>
              <a:rPr lang="en-US" sz="1600" dirty="0"/>
              <a:t>The relationship between the independent and dependent variables is linear.</a:t>
            </a:r>
          </a:p>
          <a:p>
            <a:pPr marL="342900" indent="-342900">
              <a:buAutoNum type="arabicPeriod"/>
            </a:pPr>
            <a:r>
              <a:rPr lang="en-US" sz="1600" dirty="0"/>
              <a:t>The distribution of the response for fixed values of the explanatory variables is normal.  </a:t>
            </a:r>
          </a:p>
          <a:p>
            <a:pPr marL="342900" indent="-342900">
              <a:buAutoNum type="arabicPeriod"/>
            </a:pPr>
            <a:r>
              <a:rPr lang="en-US" sz="1600" dirty="0"/>
              <a:t>The distribution of the residuals is normal.</a:t>
            </a:r>
          </a:p>
          <a:p>
            <a:pPr marL="342900" indent="-342900">
              <a:buFontTx/>
              <a:buAutoNum type="arabicPeriod"/>
            </a:pPr>
            <a:r>
              <a:rPr lang="en-US" sz="1600" dirty="0"/>
              <a:t>The normal distributions of the responses should have constant variance (standard deviation) for fixed values of the explanatory variables.  </a:t>
            </a:r>
          </a:p>
          <a:p>
            <a:pPr marL="342900" indent="-342900">
              <a:buAutoNum type="arabicPeriod"/>
            </a:pPr>
            <a:r>
              <a:rPr lang="en-US" sz="1600" dirty="0"/>
              <a:t>The normal distributions of the residuals should have constant variance (standard deviation) for fixed values of the explanatory variables.  </a:t>
            </a:r>
          </a:p>
          <a:p>
            <a:pPr marL="342900" indent="-342900">
              <a:buAutoNum type="arabicPeriod"/>
            </a:pPr>
            <a:r>
              <a:rPr lang="en-US" sz="1600" dirty="0"/>
              <a:t>Explanatory variables are independent of one another.  (No multicollinearity).  </a:t>
            </a:r>
          </a:p>
          <a:p>
            <a:pPr marL="342900" indent="-342900">
              <a:buAutoNum type="arabicPeriod"/>
            </a:pPr>
            <a:r>
              <a:rPr lang="en-US" sz="1600" dirty="0"/>
              <a:t>Observations are independent of one another.</a:t>
            </a:r>
          </a:p>
        </p:txBody>
      </p:sp>
    </p:spTree>
    <p:extLst>
      <p:ext uri="{BB962C8B-B14F-4D97-AF65-F5344CB8AC3E}">
        <p14:creationId xmlns:p14="http://schemas.microsoft.com/office/powerpoint/2010/main" val="11162772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BD763-4B91-A944-BC79-BCD5FD172B6E}"/>
              </a:ext>
            </a:extLst>
          </p:cNvPr>
          <p:cNvSpPr>
            <a:spLocks noGrp="1"/>
          </p:cNvSpPr>
          <p:nvPr>
            <p:ph type="title"/>
          </p:nvPr>
        </p:nvSpPr>
        <p:spPr>
          <a:xfrm>
            <a:off x="0" y="228600"/>
            <a:ext cx="9144000" cy="914400"/>
          </a:xfrm>
        </p:spPr>
        <p:txBody>
          <a:bodyPr>
            <a:normAutofit fontScale="90000"/>
          </a:bodyPr>
          <a:lstStyle/>
          <a:p>
            <a:r>
              <a:rPr lang="en-US" dirty="0"/>
              <a:t>Histogram and Scatterplot of Residuals</a:t>
            </a:r>
          </a:p>
        </p:txBody>
      </p:sp>
      <p:pic>
        <p:nvPicPr>
          <p:cNvPr id="7" name="Picture 6">
            <a:extLst>
              <a:ext uri="{FF2B5EF4-FFF2-40B4-BE49-F238E27FC236}">
                <a16:creationId xmlns:a16="http://schemas.microsoft.com/office/drawing/2014/main" id="{3BCD3FB1-812B-A641-BC42-8A8348FDC950}"/>
              </a:ext>
            </a:extLst>
          </p:cNvPr>
          <p:cNvPicPr>
            <a:picLocks noChangeAspect="1"/>
          </p:cNvPicPr>
          <p:nvPr/>
        </p:nvPicPr>
        <p:blipFill>
          <a:blip r:embed="rId3"/>
          <a:stretch>
            <a:fillRect/>
          </a:stretch>
        </p:blipFill>
        <p:spPr>
          <a:xfrm>
            <a:off x="381000" y="2116283"/>
            <a:ext cx="3324788" cy="2303317"/>
          </a:xfrm>
          <a:prstGeom prst="rect">
            <a:avLst/>
          </a:prstGeom>
        </p:spPr>
      </p:pic>
      <p:pic>
        <p:nvPicPr>
          <p:cNvPr id="8" name="Picture 7">
            <a:extLst>
              <a:ext uri="{FF2B5EF4-FFF2-40B4-BE49-F238E27FC236}">
                <a16:creationId xmlns:a16="http://schemas.microsoft.com/office/drawing/2014/main" id="{8BFA7F88-E125-1C45-8BE0-71924D67A031}"/>
              </a:ext>
            </a:extLst>
          </p:cNvPr>
          <p:cNvPicPr>
            <a:picLocks noChangeAspect="1"/>
          </p:cNvPicPr>
          <p:nvPr/>
        </p:nvPicPr>
        <p:blipFill>
          <a:blip r:embed="rId4"/>
          <a:stretch>
            <a:fillRect/>
          </a:stretch>
        </p:blipFill>
        <p:spPr>
          <a:xfrm>
            <a:off x="381001" y="4494168"/>
            <a:ext cx="3441350" cy="2287632"/>
          </a:xfrm>
          <a:prstGeom prst="rect">
            <a:avLst/>
          </a:prstGeom>
        </p:spPr>
      </p:pic>
      <p:cxnSp>
        <p:nvCxnSpPr>
          <p:cNvPr id="13" name="Straight Connector 12">
            <a:extLst>
              <a:ext uri="{FF2B5EF4-FFF2-40B4-BE49-F238E27FC236}">
                <a16:creationId xmlns:a16="http://schemas.microsoft.com/office/drawing/2014/main" id="{C4736630-72B6-AD41-A0A4-E95CEE15F274}"/>
              </a:ext>
            </a:extLst>
          </p:cNvPr>
          <p:cNvCxnSpPr>
            <a:cxnSpLocks/>
          </p:cNvCxnSpPr>
          <p:nvPr/>
        </p:nvCxnSpPr>
        <p:spPr>
          <a:xfrm>
            <a:off x="753028" y="5724339"/>
            <a:ext cx="295728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8EFC816-E8BC-1548-AEF2-DAD48C40217C}"/>
              </a:ext>
            </a:extLst>
          </p:cNvPr>
          <p:cNvSpPr txBox="1"/>
          <p:nvPr/>
        </p:nvSpPr>
        <p:spPr>
          <a:xfrm>
            <a:off x="4422997" y="2120473"/>
            <a:ext cx="4653479" cy="4508927"/>
          </a:xfrm>
          <a:prstGeom prst="rect">
            <a:avLst/>
          </a:prstGeom>
          <a:noFill/>
        </p:spPr>
        <p:txBody>
          <a:bodyPr wrap="square" rtlCol="0">
            <a:spAutoFit/>
          </a:bodyPr>
          <a:lstStyle/>
          <a:p>
            <a:pPr algn="ctr"/>
            <a:r>
              <a:rPr lang="en-US" sz="1500" b="1" dirty="0"/>
              <a:t>ASSUMPTONS OF MLR</a:t>
            </a:r>
          </a:p>
          <a:p>
            <a:pPr marL="342900" indent="-342900">
              <a:buAutoNum type="arabicPeriod"/>
            </a:pPr>
            <a:r>
              <a:rPr lang="en-US" sz="1600" dirty="0"/>
              <a:t>The relationship between the independent and dependent variables is linear.</a:t>
            </a:r>
          </a:p>
          <a:p>
            <a:pPr marL="342900" indent="-342900">
              <a:buAutoNum type="arabicPeriod"/>
            </a:pPr>
            <a:r>
              <a:rPr lang="en-US" sz="1600" dirty="0"/>
              <a:t>The distribution of the response for fixed values of the explanatory variables is normal.  </a:t>
            </a:r>
          </a:p>
          <a:p>
            <a:pPr marL="342900" indent="-342900">
              <a:buAutoNum type="arabicPeriod"/>
            </a:pPr>
            <a:r>
              <a:rPr lang="en-US" sz="1600" b="1" dirty="0"/>
              <a:t>The distribution of the residuals is normal.</a:t>
            </a:r>
          </a:p>
          <a:p>
            <a:pPr marL="342900" indent="-342900">
              <a:buFontTx/>
              <a:buAutoNum type="arabicPeriod"/>
            </a:pPr>
            <a:r>
              <a:rPr lang="en-US" sz="1600" dirty="0"/>
              <a:t>The normal distributions of the responses should have constant variance (standard deviation) for fixed values of the explanatory variables.  </a:t>
            </a:r>
          </a:p>
          <a:p>
            <a:pPr marL="342900" indent="-342900">
              <a:buAutoNum type="arabicPeriod"/>
            </a:pPr>
            <a:r>
              <a:rPr lang="en-US" sz="1600" b="1" dirty="0"/>
              <a:t>The normal distributions of the residuals should have constant variance (standard deviation) for fixed values of the explanatory variables.  </a:t>
            </a:r>
          </a:p>
          <a:p>
            <a:pPr marL="342900" indent="-342900">
              <a:buAutoNum type="arabicPeriod"/>
            </a:pPr>
            <a:r>
              <a:rPr lang="en-US" sz="1600" dirty="0"/>
              <a:t>Explanatory variables are independent of one another.  (No multicollinearity).  </a:t>
            </a:r>
          </a:p>
          <a:p>
            <a:pPr marL="342900" indent="-342900">
              <a:buAutoNum type="arabicPeriod"/>
            </a:pPr>
            <a:r>
              <a:rPr lang="en-US" sz="1600" dirty="0"/>
              <a:t>Observations are independent of one another.</a:t>
            </a:r>
          </a:p>
        </p:txBody>
      </p:sp>
      <p:sp>
        <p:nvSpPr>
          <p:cNvPr id="4" name="Rectangle 3">
            <a:extLst>
              <a:ext uri="{FF2B5EF4-FFF2-40B4-BE49-F238E27FC236}">
                <a16:creationId xmlns:a16="http://schemas.microsoft.com/office/drawing/2014/main" id="{F8C9E550-E098-EB48-BF4C-93411055DF14}"/>
              </a:ext>
            </a:extLst>
          </p:cNvPr>
          <p:cNvSpPr/>
          <p:nvPr/>
        </p:nvSpPr>
        <p:spPr>
          <a:xfrm>
            <a:off x="76200" y="1447800"/>
            <a:ext cx="5486400" cy="600164"/>
          </a:xfrm>
          <a:prstGeom prst="rect">
            <a:avLst/>
          </a:prstGeom>
        </p:spPr>
        <p:txBody>
          <a:bodyPr wrap="square">
            <a:spAutoFit/>
          </a:bodyPr>
          <a:lstStyle/>
          <a:p>
            <a:r>
              <a:rPr lang="en-US" sz="1100" dirty="0"/>
              <a:t>fit = </a:t>
            </a:r>
            <a:r>
              <a:rPr lang="en-US" sz="1100" dirty="0" err="1"/>
              <a:t>lm</a:t>
            </a:r>
            <a:r>
              <a:rPr lang="en-US" sz="1100" dirty="0"/>
              <a:t>(</a:t>
            </a:r>
            <a:r>
              <a:rPr lang="en-US" sz="1100" dirty="0" err="1"/>
              <a:t>z~x</a:t>
            </a:r>
            <a:r>
              <a:rPr lang="en-US" sz="1100" dirty="0"/>
              <a:t> + y, data = </a:t>
            </a:r>
            <a:r>
              <a:rPr lang="en-US" sz="1100" dirty="0" err="1"/>
              <a:t>df</a:t>
            </a:r>
            <a:r>
              <a:rPr lang="en-US" sz="1100" dirty="0"/>
              <a:t>)</a:t>
            </a:r>
          </a:p>
          <a:p>
            <a:r>
              <a:rPr lang="en-US" sz="1100" dirty="0" err="1"/>
              <a:t>hist</a:t>
            </a:r>
            <a:r>
              <a:rPr lang="en-US" sz="1100" dirty="0"/>
              <a:t>(</a:t>
            </a:r>
            <a:r>
              <a:rPr lang="en-US" sz="1100" dirty="0" err="1"/>
              <a:t>fit$residuals</a:t>
            </a:r>
            <a:r>
              <a:rPr lang="en-US" sz="1100" dirty="0"/>
              <a:t>, col = "blue", main = "Histogram of Residuals")</a:t>
            </a:r>
          </a:p>
          <a:p>
            <a:r>
              <a:rPr lang="en-US" sz="1100" dirty="0"/>
              <a:t>plot(</a:t>
            </a:r>
            <a:r>
              <a:rPr lang="en-US" sz="1100" dirty="0" err="1"/>
              <a:t>fit$fitted.values,fit$residuals</a:t>
            </a:r>
            <a:r>
              <a:rPr lang="en-US" sz="1100" dirty="0"/>
              <a:t>, main = "Plot of Residuals v. Fitted Values")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9513436-70BF-A24E-9F19-770FDB90C986}"/>
                  </a:ext>
                </a:extLst>
              </p:cNvPr>
              <p:cNvSpPr txBox="1"/>
              <p:nvPr/>
            </p:nvSpPr>
            <p:spPr>
              <a:xfrm>
                <a:off x="5034554" y="1493237"/>
                <a:ext cx="34303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=4+3</m:t>
                      </m:r>
                      <m:r>
                        <a:rPr lang="en-US" b="0" i="1" smtClean="0">
                          <a:latin typeface="Cambria Math" panose="02040503050406030204" pitchFamily="18" charset="0"/>
                        </a:rPr>
                        <m:t>𝑥</m:t>
                      </m:r>
                      <m:r>
                        <a:rPr lang="en-US" b="0" i="1" smtClean="0">
                          <a:latin typeface="Cambria Math" panose="02040503050406030204" pitchFamily="18" charset="0"/>
                        </a:rPr>
                        <m:t>−7</m:t>
                      </m:r>
                      <m:r>
                        <a:rPr lang="en-US" b="0" i="1" smtClean="0">
                          <a:latin typeface="Cambria Math" panose="02040503050406030204" pitchFamily="18" charset="0"/>
                        </a:rPr>
                        <m:t>𝑦</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(0,7)</m:t>
                      </m:r>
                    </m:oMath>
                  </m:oMathPara>
                </a14:m>
                <a:endParaRPr lang="en-US" dirty="0"/>
              </a:p>
            </p:txBody>
          </p:sp>
        </mc:Choice>
        <mc:Fallback xmlns="">
          <p:sp>
            <p:nvSpPr>
              <p:cNvPr id="12" name="TextBox 11">
                <a:extLst>
                  <a:ext uri="{FF2B5EF4-FFF2-40B4-BE49-F238E27FC236}">
                    <a16:creationId xmlns:a16="http://schemas.microsoft.com/office/drawing/2014/main" id="{F9513436-70BF-A24E-9F19-770FDB90C986}"/>
                  </a:ext>
                </a:extLst>
              </p:cNvPr>
              <p:cNvSpPr txBox="1">
                <a:spLocks noRot="1" noChangeAspect="1" noMove="1" noResize="1" noEditPoints="1" noAdjustHandles="1" noChangeArrowheads="1" noChangeShapeType="1" noTextEdit="1"/>
              </p:cNvSpPr>
              <p:nvPr/>
            </p:nvSpPr>
            <p:spPr>
              <a:xfrm>
                <a:off x="5034554" y="1493237"/>
                <a:ext cx="3430363" cy="276999"/>
              </a:xfrm>
              <a:prstGeom prst="rect">
                <a:avLst/>
              </a:prstGeom>
              <a:blipFill>
                <a:blip r:embed="rId5"/>
                <a:stretch>
                  <a:fillRect t="-4545" r="-1476" b="-40909"/>
                </a:stretch>
              </a:blipFill>
            </p:spPr>
            <p:txBody>
              <a:bodyPr/>
              <a:lstStyle/>
              <a:p>
                <a:r>
                  <a:rPr lang="en-US">
                    <a:noFill/>
                  </a:rPr>
                  <a:t> </a:t>
                </a:r>
              </a:p>
            </p:txBody>
          </p:sp>
        </mc:Fallback>
      </mc:AlternateContent>
    </p:spTree>
    <p:extLst>
      <p:ext uri="{BB962C8B-B14F-4D97-AF65-F5344CB8AC3E}">
        <p14:creationId xmlns:p14="http://schemas.microsoft.com/office/powerpoint/2010/main" val="1085664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BD763-4B91-A944-BC79-BCD5FD172B6E}"/>
              </a:ext>
            </a:extLst>
          </p:cNvPr>
          <p:cNvSpPr>
            <a:spLocks noGrp="1"/>
          </p:cNvSpPr>
          <p:nvPr>
            <p:ph type="title"/>
          </p:nvPr>
        </p:nvSpPr>
        <p:spPr>
          <a:xfrm>
            <a:off x="0" y="228600"/>
            <a:ext cx="9144000" cy="914400"/>
          </a:xfrm>
        </p:spPr>
        <p:txBody>
          <a:bodyPr>
            <a:normAutofit fontScale="90000"/>
          </a:bodyPr>
          <a:lstStyle/>
          <a:p>
            <a:r>
              <a:rPr lang="en-US" dirty="0"/>
              <a:t>Histogram and Scatterplot of Residuals</a:t>
            </a:r>
          </a:p>
        </p:txBody>
      </p:sp>
      <p:pic>
        <p:nvPicPr>
          <p:cNvPr id="7" name="Picture 6">
            <a:extLst>
              <a:ext uri="{FF2B5EF4-FFF2-40B4-BE49-F238E27FC236}">
                <a16:creationId xmlns:a16="http://schemas.microsoft.com/office/drawing/2014/main" id="{3BCD3FB1-812B-A641-BC42-8A8348FDC950}"/>
              </a:ext>
            </a:extLst>
          </p:cNvPr>
          <p:cNvPicPr>
            <a:picLocks noChangeAspect="1"/>
          </p:cNvPicPr>
          <p:nvPr/>
        </p:nvPicPr>
        <p:blipFill>
          <a:blip r:embed="rId3"/>
          <a:stretch>
            <a:fillRect/>
          </a:stretch>
        </p:blipFill>
        <p:spPr>
          <a:xfrm>
            <a:off x="48033" y="2232212"/>
            <a:ext cx="4546379" cy="3149600"/>
          </a:xfrm>
          <a:prstGeom prst="rect">
            <a:avLst/>
          </a:prstGeom>
        </p:spPr>
      </p:pic>
      <p:pic>
        <p:nvPicPr>
          <p:cNvPr id="8" name="Picture 7">
            <a:extLst>
              <a:ext uri="{FF2B5EF4-FFF2-40B4-BE49-F238E27FC236}">
                <a16:creationId xmlns:a16="http://schemas.microsoft.com/office/drawing/2014/main" id="{8BFA7F88-E125-1C45-8BE0-71924D67A031}"/>
              </a:ext>
            </a:extLst>
          </p:cNvPr>
          <p:cNvPicPr>
            <a:picLocks noChangeAspect="1"/>
          </p:cNvPicPr>
          <p:nvPr/>
        </p:nvPicPr>
        <p:blipFill>
          <a:blip r:embed="rId4"/>
          <a:stretch>
            <a:fillRect/>
          </a:stretch>
        </p:blipFill>
        <p:spPr>
          <a:xfrm>
            <a:off x="4724400" y="2209800"/>
            <a:ext cx="4298620" cy="2857500"/>
          </a:xfrm>
          <a:prstGeom prst="rect">
            <a:avLst/>
          </a:prstGeom>
        </p:spPr>
      </p:pic>
      <p:sp>
        <p:nvSpPr>
          <p:cNvPr id="9" name="TextBox 8">
            <a:extLst>
              <a:ext uri="{FF2B5EF4-FFF2-40B4-BE49-F238E27FC236}">
                <a16:creationId xmlns:a16="http://schemas.microsoft.com/office/drawing/2014/main" id="{C38E349D-5DF8-E94A-B1D0-5B10799C1180}"/>
              </a:ext>
            </a:extLst>
          </p:cNvPr>
          <p:cNvSpPr txBox="1"/>
          <p:nvPr/>
        </p:nvSpPr>
        <p:spPr>
          <a:xfrm>
            <a:off x="762000" y="5472953"/>
            <a:ext cx="3429000" cy="646331"/>
          </a:xfrm>
          <a:prstGeom prst="rect">
            <a:avLst/>
          </a:prstGeom>
          <a:noFill/>
        </p:spPr>
        <p:txBody>
          <a:bodyPr wrap="square" rtlCol="0">
            <a:spAutoFit/>
          </a:bodyPr>
          <a:lstStyle/>
          <a:p>
            <a:r>
              <a:rPr lang="en-US" dirty="0"/>
              <a:t>These should look normally distributed. Why the right skew?</a:t>
            </a:r>
          </a:p>
        </p:txBody>
      </p:sp>
      <p:sp>
        <p:nvSpPr>
          <p:cNvPr id="10" name="TextBox 9">
            <a:extLst>
              <a:ext uri="{FF2B5EF4-FFF2-40B4-BE49-F238E27FC236}">
                <a16:creationId xmlns:a16="http://schemas.microsoft.com/office/drawing/2014/main" id="{27782E98-BCCF-4F40-9BDE-C29C9EE05065}"/>
              </a:ext>
            </a:extLst>
          </p:cNvPr>
          <p:cNvSpPr txBox="1"/>
          <p:nvPr/>
        </p:nvSpPr>
        <p:spPr>
          <a:xfrm>
            <a:off x="4930610" y="5305612"/>
            <a:ext cx="3886200" cy="923330"/>
          </a:xfrm>
          <a:prstGeom prst="rect">
            <a:avLst/>
          </a:prstGeom>
          <a:noFill/>
        </p:spPr>
        <p:txBody>
          <a:bodyPr wrap="square" rtlCol="0">
            <a:spAutoFit/>
          </a:bodyPr>
          <a:lstStyle/>
          <a:p>
            <a:r>
              <a:rPr lang="en-US" dirty="0"/>
              <a:t>These should look evenly scattered around 0.  Why do they look shifted for some fitted values?  </a:t>
            </a:r>
          </a:p>
        </p:txBody>
      </p:sp>
      <p:cxnSp>
        <p:nvCxnSpPr>
          <p:cNvPr id="13" name="Straight Connector 12">
            <a:extLst>
              <a:ext uri="{FF2B5EF4-FFF2-40B4-BE49-F238E27FC236}">
                <a16:creationId xmlns:a16="http://schemas.microsoft.com/office/drawing/2014/main" id="{C4736630-72B6-AD41-A0A4-E95CEE15F274}"/>
              </a:ext>
            </a:extLst>
          </p:cNvPr>
          <p:cNvCxnSpPr/>
          <p:nvPr/>
        </p:nvCxnSpPr>
        <p:spPr>
          <a:xfrm>
            <a:off x="5185407" y="3747247"/>
            <a:ext cx="370827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7ADC645-13D9-1B43-A8F2-381ABACE2909}"/>
                  </a:ext>
                </a:extLst>
              </p:cNvPr>
              <p:cNvSpPr txBox="1"/>
              <p:nvPr/>
            </p:nvSpPr>
            <p:spPr>
              <a:xfrm>
                <a:off x="2856818" y="1551801"/>
                <a:ext cx="34303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=4+3</m:t>
                      </m:r>
                      <m:r>
                        <a:rPr lang="en-US" b="0" i="1" smtClean="0">
                          <a:latin typeface="Cambria Math" panose="02040503050406030204" pitchFamily="18" charset="0"/>
                        </a:rPr>
                        <m:t>𝑥</m:t>
                      </m:r>
                      <m:r>
                        <a:rPr lang="en-US" b="0" i="1" smtClean="0">
                          <a:latin typeface="Cambria Math" panose="02040503050406030204" pitchFamily="18" charset="0"/>
                        </a:rPr>
                        <m:t>−7</m:t>
                      </m:r>
                      <m:r>
                        <a:rPr lang="en-US" b="0" i="1" smtClean="0">
                          <a:latin typeface="Cambria Math" panose="02040503050406030204" pitchFamily="18" charset="0"/>
                        </a:rPr>
                        <m:t>𝑦</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(0,7)</m:t>
                      </m:r>
                    </m:oMath>
                  </m:oMathPara>
                </a14:m>
                <a:endParaRPr lang="en-US" dirty="0"/>
              </a:p>
            </p:txBody>
          </p:sp>
        </mc:Choice>
        <mc:Fallback xmlns="">
          <p:sp>
            <p:nvSpPr>
              <p:cNvPr id="15" name="TextBox 14">
                <a:extLst>
                  <a:ext uri="{FF2B5EF4-FFF2-40B4-BE49-F238E27FC236}">
                    <a16:creationId xmlns:a16="http://schemas.microsoft.com/office/drawing/2014/main" id="{97ADC645-13D9-1B43-A8F2-381ABACE2909}"/>
                  </a:ext>
                </a:extLst>
              </p:cNvPr>
              <p:cNvSpPr txBox="1">
                <a:spLocks noRot="1" noChangeAspect="1" noMove="1" noResize="1" noEditPoints="1" noAdjustHandles="1" noChangeArrowheads="1" noChangeShapeType="1" noTextEdit="1"/>
              </p:cNvSpPr>
              <p:nvPr/>
            </p:nvSpPr>
            <p:spPr>
              <a:xfrm>
                <a:off x="2856818" y="1551801"/>
                <a:ext cx="3430363" cy="276999"/>
              </a:xfrm>
              <a:prstGeom prst="rect">
                <a:avLst/>
              </a:prstGeom>
              <a:blipFill>
                <a:blip r:embed="rId5"/>
                <a:stretch>
                  <a:fillRect r="-1845" b="-39130"/>
                </a:stretch>
              </a:blipFill>
            </p:spPr>
            <p:txBody>
              <a:bodyPr/>
              <a:lstStyle/>
              <a:p>
                <a:r>
                  <a:rPr lang="en-US">
                    <a:noFill/>
                  </a:rPr>
                  <a:t> </a:t>
                </a:r>
              </a:p>
            </p:txBody>
          </p:sp>
        </mc:Fallback>
      </mc:AlternateContent>
    </p:spTree>
    <p:extLst>
      <p:ext uri="{BB962C8B-B14F-4D97-AF65-F5344CB8AC3E}">
        <p14:creationId xmlns:p14="http://schemas.microsoft.com/office/powerpoint/2010/main" val="2709954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0A47-9ADD-464E-B9D9-05634A005FA1}"/>
              </a:ext>
            </a:extLst>
          </p:cNvPr>
          <p:cNvSpPr>
            <a:spLocks noGrp="1"/>
          </p:cNvSpPr>
          <p:nvPr>
            <p:ph type="title"/>
          </p:nvPr>
        </p:nvSpPr>
        <p:spPr/>
        <p:txBody>
          <a:bodyPr/>
          <a:lstStyle/>
          <a:p>
            <a:r>
              <a:rPr lang="en-US" dirty="0"/>
              <a:t>First Two Assumptions</a:t>
            </a:r>
          </a:p>
        </p:txBody>
      </p:sp>
      <p:cxnSp>
        <p:nvCxnSpPr>
          <p:cNvPr id="5" name="Straight Connector 4">
            <a:extLst>
              <a:ext uri="{FF2B5EF4-FFF2-40B4-BE49-F238E27FC236}">
                <a16:creationId xmlns:a16="http://schemas.microsoft.com/office/drawing/2014/main" id="{7B617098-FBC4-754D-8A86-7CDEF6190ED9}"/>
              </a:ext>
            </a:extLst>
          </p:cNvPr>
          <p:cNvCxnSpPr/>
          <p:nvPr/>
        </p:nvCxnSpPr>
        <p:spPr>
          <a:xfrm>
            <a:off x="609601" y="2133600"/>
            <a:ext cx="0" cy="419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120536-2668-904E-931E-4110909F40A2}"/>
              </a:ext>
            </a:extLst>
          </p:cNvPr>
          <p:cNvCxnSpPr>
            <a:cxnSpLocks/>
          </p:cNvCxnSpPr>
          <p:nvPr/>
        </p:nvCxnSpPr>
        <p:spPr>
          <a:xfrm flipH="1">
            <a:off x="304801" y="6096000"/>
            <a:ext cx="6019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C4B3B5-AF50-AA43-BFCC-1AD3C84EADDF}"/>
              </a:ext>
            </a:extLst>
          </p:cNvPr>
          <p:cNvSpPr txBox="1"/>
          <p:nvPr/>
        </p:nvSpPr>
        <p:spPr>
          <a:xfrm>
            <a:off x="1981201" y="6248400"/>
            <a:ext cx="1981200" cy="381000"/>
          </a:xfrm>
          <a:prstGeom prst="rect">
            <a:avLst/>
          </a:prstGeom>
          <a:noFill/>
        </p:spPr>
        <p:txBody>
          <a:bodyPr wrap="square" rtlCol="0">
            <a:spAutoFit/>
          </a:bodyPr>
          <a:lstStyle/>
          <a:p>
            <a:pPr algn="ctr"/>
            <a:r>
              <a:rPr lang="en-US" dirty="0"/>
              <a:t>Weight</a:t>
            </a:r>
          </a:p>
        </p:txBody>
      </p:sp>
      <p:sp>
        <p:nvSpPr>
          <p:cNvPr id="9" name="TextBox 8">
            <a:extLst>
              <a:ext uri="{FF2B5EF4-FFF2-40B4-BE49-F238E27FC236}">
                <a16:creationId xmlns:a16="http://schemas.microsoft.com/office/drawing/2014/main" id="{DD408138-C471-6649-B22F-79AD12B6A390}"/>
              </a:ext>
            </a:extLst>
          </p:cNvPr>
          <p:cNvSpPr txBox="1"/>
          <p:nvPr/>
        </p:nvSpPr>
        <p:spPr>
          <a:xfrm rot="16200000">
            <a:off x="-647700" y="3695700"/>
            <a:ext cx="1981200" cy="381000"/>
          </a:xfrm>
          <a:prstGeom prst="rect">
            <a:avLst/>
          </a:prstGeom>
          <a:noFill/>
        </p:spPr>
        <p:txBody>
          <a:bodyPr wrap="square" rtlCol="0">
            <a:spAutoFit/>
          </a:bodyPr>
          <a:lstStyle/>
          <a:p>
            <a:pPr algn="ctr"/>
            <a:r>
              <a:rPr lang="en-US" dirty="0"/>
              <a:t>Horse Power</a:t>
            </a:r>
          </a:p>
        </p:txBody>
      </p:sp>
      <p:pic>
        <p:nvPicPr>
          <p:cNvPr id="10" name="Picture 9">
            <a:extLst>
              <a:ext uri="{FF2B5EF4-FFF2-40B4-BE49-F238E27FC236}">
                <a16:creationId xmlns:a16="http://schemas.microsoft.com/office/drawing/2014/main" id="{76F0BB9B-64D7-DF48-8AD4-54D5F2CF13A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1190052" y="4308955"/>
            <a:ext cx="2178213" cy="938677"/>
          </a:xfrm>
          <a:prstGeom prst="rect">
            <a:avLst/>
          </a:prstGeom>
        </p:spPr>
      </p:pic>
      <p:sp>
        <p:nvSpPr>
          <p:cNvPr id="12" name="Oval 11">
            <a:extLst>
              <a:ext uri="{FF2B5EF4-FFF2-40B4-BE49-F238E27FC236}">
                <a16:creationId xmlns:a16="http://schemas.microsoft.com/office/drawing/2014/main" id="{93B1EC63-43A5-0741-B3AF-31A6BA6C82CE}"/>
              </a:ext>
            </a:extLst>
          </p:cNvPr>
          <p:cNvSpPr/>
          <p:nvPr/>
        </p:nvSpPr>
        <p:spPr>
          <a:xfrm>
            <a:off x="1828800" y="467978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67C20D9-E30D-3747-B6CB-22A3A4FB9A39}"/>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2933219" y="3441938"/>
            <a:ext cx="2178213" cy="938677"/>
          </a:xfrm>
          <a:prstGeom prst="rect">
            <a:avLst/>
          </a:prstGeom>
        </p:spPr>
      </p:pic>
      <p:sp>
        <p:nvSpPr>
          <p:cNvPr id="14" name="Oval 13">
            <a:extLst>
              <a:ext uri="{FF2B5EF4-FFF2-40B4-BE49-F238E27FC236}">
                <a16:creationId xmlns:a16="http://schemas.microsoft.com/office/drawing/2014/main" id="{19FAC40A-2429-2248-8084-9A8CA00B7B8D}"/>
              </a:ext>
            </a:extLst>
          </p:cNvPr>
          <p:cNvSpPr/>
          <p:nvPr/>
        </p:nvSpPr>
        <p:spPr>
          <a:xfrm>
            <a:off x="3571967" y="38127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6235207-F9B4-E04D-A5FA-5B05661A1F05}"/>
              </a:ext>
            </a:extLst>
          </p:cNvPr>
          <p:cNvCxnSpPr>
            <a:cxnSpLocks/>
          </p:cNvCxnSpPr>
          <p:nvPr/>
        </p:nvCxnSpPr>
        <p:spPr>
          <a:xfrm flipV="1">
            <a:off x="838202" y="2525040"/>
            <a:ext cx="5562600" cy="2843225"/>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F8BDC16-1A47-B94F-A835-3F4317869A5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4676386" y="2556355"/>
            <a:ext cx="2178213" cy="938677"/>
          </a:xfrm>
          <a:prstGeom prst="rect">
            <a:avLst/>
          </a:prstGeom>
        </p:spPr>
      </p:pic>
      <p:sp>
        <p:nvSpPr>
          <p:cNvPr id="18" name="Oval 17">
            <a:extLst>
              <a:ext uri="{FF2B5EF4-FFF2-40B4-BE49-F238E27FC236}">
                <a16:creationId xmlns:a16="http://schemas.microsoft.com/office/drawing/2014/main" id="{4762DFD3-7904-B44E-82B5-4E9CA73C80F9}"/>
              </a:ext>
            </a:extLst>
          </p:cNvPr>
          <p:cNvSpPr/>
          <p:nvPr/>
        </p:nvSpPr>
        <p:spPr>
          <a:xfrm>
            <a:off x="1859796" y="4342109"/>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9" name="Oval 18">
            <a:extLst>
              <a:ext uri="{FF2B5EF4-FFF2-40B4-BE49-F238E27FC236}">
                <a16:creationId xmlns:a16="http://schemas.microsoft.com/office/drawing/2014/main" id="{FEB1ABBE-81FB-3A41-A30E-E522DEED26F4}"/>
              </a:ext>
            </a:extLst>
          </p:cNvPr>
          <p:cNvSpPr/>
          <p:nvPr/>
        </p:nvSpPr>
        <p:spPr>
          <a:xfrm>
            <a:off x="1379998" y="175216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0B7CC2-1BD1-AF4F-8CCF-F5AA1120A5CC}"/>
                  </a:ext>
                </a:extLst>
              </p:cNvPr>
              <p:cNvSpPr txBox="1"/>
              <p:nvPr/>
            </p:nvSpPr>
            <p:spPr>
              <a:xfrm>
                <a:off x="1837198" y="1643095"/>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𝑃𝑜𝑝𝑢𝑙𝑎𝑡𝑖𝑜𝑛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𝑀𝑒𝑎𝑛</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A40B7CC2-1BD1-AF4F-8CCF-F5AA1120A5CC}"/>
                  </a:ext>
                </a:extLst>
              </p:cNvPr>
              <p:cNvSpPr txBox="1">
                <a:spLocks noRot="1" noChangeAspect="1" noMove="1" noResize="1" noEditPoints="1" noAdjustHandles="1" noChangeArrowheads="1" noChangeShapeType="1" noTextEdit="1"/>
              </p:cNvSpPr>
              <p:nvPr/>
            </p:nvSpPr>
            <p:spPr>
              <a:xfrm>
                <a:off x="1837198" y="1643095"/>
                <a:ext cx="2667000" cy="380999"/>
              </a:xfrm>
              <a:prstGeom prst="rect">
                <a:avLst/>
              </a:prstGeom>
              <a:blipFill>
                <a:blip r:embed="rId3"/>
                <a:stretch>
                  <a:fillRect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C9AE566-DA5D-6E4F-B7A3-C16CBCB2F712}"/>
                  </a:ext>
                </a:extLst>
              </p:cNvPr>
              <p:cNvSpPr txBox="1"/>
              <p:nvPr/>
            </p:nvSpPr>
            <p:spPr>
              <a:xfrm>
                <a:off x="1837198" y="2002660"/>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𝑂𝑏𝑠𝑒𝑟𝑣𝑎𝑡𝑖𝑜𝑛</m:t>
                      </m:r>
                    </m:oMath>
                  </m:oMathPara>
                </a14:m>
                <a:endParaRPr lang="en-US" dirty="0"/>
              </a:p>
            </p:txBody>
          </p:sp>
        </mc:Choice>
        <mc:Fallback xmlns="">
          <p:sp>
            <p:nvSpPr>
              <p:cNvPr id="21" name="TextBox 20">
                <a:extLst>
                  <a:ext uri="{FF2B5EF4-FFF2-40B4-BE49-F238E27FC236}">
                    <a16:creationId xmlns:a16="http://schemas.microsoft.com/office/drawing/2014/main" id="{5C9AE566-DA5D-6E4F-B7A3-C16CBCB2F712}"/>
                  </a:ext>
                </a:extLst>
              </p:cNvPr>
              <p:cNvSpPr txBox="1">
                <a:spLocks noRot="1" noChangeAspect="1" noMove="1" noResize="1" noEditPoints="1" noAdjustHandles="1" noChangeArrowheads="1" noChangeShapeType="1" noTextEdit="1"/>
              </p:cNvSpPr>
              <p:nvPr/>
            </p:nvSpPr>
            <p:spPr>
              <a:xfrm>
                <a:off x="1837198" y="2002660"/>
                <a:ext cx="2667000" cy="380999"/>
              </a:xfrm>
              <a:prstGeom prst="rect">
                <a:avLst/>
              </a:prstGeom>
              <a:blipFill>
                <a:blip r:embed="rId4"/>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4482E635-0A2D-BF43-8015-1362E945FD12}"/>
              </a:ext>
            </a:extLst>
          </p:cNvPr>
          <p:cNvSpPr/>
          <p:nvPr/>
        </p:nvSpPr>
        <p:spPr>
          <a:xfrm>
            <a:off x="5269414" y="29284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3739F456-CF68-064F-BC32-905D64A8A536}"/>
              </a:ext>
            </a:extLst>
          </p:cNvPr>
          <p:cNvSpPr txBox="1"/>
          <p:nvPr/>
        </p:nvSpPr>
        <p:spPr>
          <a:xfrm>
            <a:off x="6016572" y="3759875"/>
            <a:ext cx="3124200" cy="2031325"/>
          </a:xfrm>
          <a:prstGeom prst="rect">
            <a:avLst/>
          </a:prstGeom>
          <a:noFill/>
        </p:spPr>
        <p:txBody>
          <a:bodyPr wrap="square" rtlCol="0">
            <a:spAutoFit/>
          </a:bodyPr>
          <a:lstStyle/>
          <a:p>
            <a:r>
              <a:rPr lang="en-US" b="1" dirty="0"/>
              <a:t>Assumptions:</a:t>
            </a:r>
          </a:p>
          <a:p>
            <a:pPr marL="342900" indent="-342900">
              <a:buAutoNum type="arabicPeriod"/>
            </a:pPr>
            <a:r>
              <a:rPr lang="en-US" dirty="0"/>
              <a:t>Subpopulations of </a:t>
            </a:r>
            <a:r>
              <a:rPr lang="en-US" dirty="0" err="1"/>
              <a:t>mpgs</a:t>
            </a:r>
            <a:r>
              <a:rPr lang="en-US" dirty="0"/>
              <a:t> for a fixed weight are normally distributed.</a:t>
            </a:r>
          </a:p>
          <a:p>
            <a:pPr marL="342900" indent="-342900">
              <a:buAutoNum type="arabicPeriod"/>
            </a:pPr>
            <a:r>
              <a:rPr lang="en-US" dirty="0"/>
              <a:t>The means of the distributions of </a:t>
            </a:r>
            <a:r>
              <a:rPr lang="en-US" dirty="0" err="1"/>
              <a:t>mpgs</a:t>
            </a:r>
            <a:r>
              <a:rPr lang="en-US" dirty="0"/>
              <a:t> are linearly related to weight. </a:t>
            </a:r>
          </a:p>
        </p:txBody>
      </p:sp>
      <p:sp>
        <p:nvSpPr>
          <p:cNvPr id="24" name="Rectangle 23">
            <a:extLst>
              <a:ext uri="{FF2B5EF4-FFF2-40B4-BE49-F238E27FC236}">
                <a16:creationId xmlns:a16="http://schemas.microsoft.com/office/drawing/2014/main" id="{8F6D3C9C-4CC0-AE40-A304-FF8D18388B7C}"/>
              </a:ext>
            </a:extLst>
          </p:cNvPr>
          <p:cNvSpPr/>
          <p:nvPr/>
        </p:nvSpPr>
        <p:spPr>
          <a:xfrm>
            <a:off x="1176580" y="1643095"/>
            <a:ext cx="3124201" cy="766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A18A92E-D0D4-3143-875A-BE697DD87616}"/>
              </a:ext>
            </a:extLst>
          </p:cNvPr>
          <p:cNvSpPr/>
          <p:nvPr/>
        </p:nvSpPr>
        <p:spPr>
          <a:xfrm>
            <a:off x="1868964" y="5027909"/>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7" name="Oval 26">
            <a:extLst>
              <a:ext uri="{FF2B5EF4-FFF2-40B4-BE49-F238E27FC236}">
                <a16:creationId xmlns:a16="http://schemas.microsoft.com/office/drawing/2014/main" id="{88321EAB-3709-4B43-98E2-731CC863996F}"/>
              </a:ext>
            </a:extLst>
          </p:cNvPr>
          <p:cNvSpPr/>
          <p:nvPr/>
        </p:nvSpPr>
        <p:spPr>
          <a:xfrm>
            <a:off x="1859796" y="4098011"/>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8" name="Oval 27">
            <a:extLst>
              <a:ext uri="{FF2B5EF4-FFF2-40B4-BE49-F238E27FC236}">
                <a16:creationId xmlns:a16="http://schemas.microsoft.com/office/drawing/2014/main" id="{AA8CEECD-6AEE-4A4B-B25B-A9E5F2846D07}"/>
              </a:ext>
            </a:extLst>
          </p:cNvPr>
          <p:cNvSpPr/>
          <p:nvPr/>
        </p:nvSpPr>
        <p:spPr>
          <a:xfrm>
            <a:off x="3598188" y="40490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9" name="Oval 28">
            <a:extLst>
              <a:ext uri="{FF2B5EF4-FFF2-40B4-BE49-F238E27FC236}">
                <a16:creationId xmlns:a16="http://schemas.microsoft.com/office/drawing/2014/main" id="{A2FA620D-0D72-5246-A457-401A3A7CF78C}"/>
              </a:ext>
            </a:extLst>
          </p:cNvPr>
          <p:cNvSpPr/>
          <p:nvPr/>
        </p:nvSpPr>
        <p:spPr>
          <a:xfrm>
            <a:off x="3591858" y="43538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0" name="Oval 29">
            <a:extLst>
              <a:ext uri="{FF2B5EF4-FFF2-40B4-BE49-F238E27FC236}">
                <a16:creationId xmlns:a16="http://schemas.microsoft.com/office/drawing/2014/main" id="{D4BB1A16-F8F1-1848-A4E7-CBD200DC26EF}"/>
              </a:ext>
            </a:extLst>
          </p:cNvPr>
          <p:cNvSpPr/>
          <p:nvPr/>
        </p:nvSpPr>
        <p:spPr>
          <a:xfrm>
            <a:off x="3582690" y="342396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1" name="Oval 30">
            <a:extLst>
              <a:ext uri="{FF2B5EF4-FFF2-40B4-BE49-F238E27FC236}">
                <a16:creationId xmlns:a16="http://schemas.microsoft.com/office/drawing/2014/main" id="{458BD364-4FDF-1B44-8F16-5E06C614A73C}"/>
              </a:ext>
            </a:extLst>
          </p:cNvPr>
          <p:cNvSpPr/>
          <p:nvPr/>
        </p:nvSpPr>
        <p:spPr>
          <a:xfrm>
            <a:off x="5309578" y="28194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2" name="Oval 31">
            <a:extLst>
              <a:ext uri="{FF2B5EF4-FFF2-40B4-BE49-F238E27FC236}">
                <a16:creationId xmlns:a16="http://schemas.microsoft.com/office/drawing/2014/main" id="{19A9F5E3-9C84-C147-A640-BE01ED56FA75}"/>
              </a:ext>
            </a:extLst>
          </p:cNvPr>
          <p:cNvSpPr/>
          <p:nvPr/>
        </p:nvSpPr>
        <p:spPr>
          <a:xfrm>
            <a:off x="5303248" y="344449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3" name="Oval 32">
            <a:extLst>
              <a:ext uri="{FF2B5EF4-FFF2-40B4-BE49-F238E27FC236}">
                <a16:creationId xmlns:a16="http://schemas.microsoft.com/office/drawing/2014/main" id="{9FEEA9A5-ADE4-274A-B7AF-8E96C5C1D1BB}"/>
              </a:ext>
            </a:extLst>
          </p:cNvPr>
          <p:cNvSpPr/>
          <p:nvPr/>
        </p:nvSpPr>
        <p:spPr>
          <a:xfrm>
            <a:off x="5294080" y="25146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pic>
        <p:nvPicPr>
          <p:cNvPr id="34" name="Picture 33">
            <a:extLst>
              <a:ext uri="{FF2B5EF4-FFF2-40B4-BE49-F238E27FC236}">
                <a16:creationId xmlns:a16="http://schemas.microsoft.com/office/drawing/2014/main" id="{16DADD38-B929-5147-A75C-2E9B8B6C626B}"/>
              </a:ext>
            </a:extLst>
          </p:cNvPr>
          <p:cNvPicPr>
            <a:picLocks noChangeAspect="1"/>
          </p:cNvPicPr>
          <p:nvPr/>
        </p:nvPicPr>
        <p:blipFill>
          <a:blip r:embed="rId5"/>
          <a:stretch>
            <a:fillRect/>
          </a:stretch>
        </p:blipFill>
        <p:spPr>
          <a:xfrm>
            <a:off x="5640868" y="3908826"/>
            <a:ext cx="421809" cy="366044"/>
          </a:xfrm>
          <a:prstGeom prst="rect">
            <a:avLst/>
          </a:prstGeom>
        </p:spPr>
      </p:pic>
      <p:pic>
        <p:nvPicPr>
          <p:cNvPr id="35" name="Picture 34">
            <a:extLst>
              <a:ext uri="{FF2B5EF4-FFF2-40B4-BE49-F238E27FC236}">
                <a16:creationId xmlns:a16="http://schemas.microsoft.com/office/drawing/2014/main" id="{7CF296F4-32E6-464A-AF2F-9A8DB300C4A5}"/>
              </a:ext>
            </a:extLst>
          </p:cNvPr>
          <p:cNvPicPr>
            <a:picLocks noChangeAspect="1"/>
          </p:cNvPicPr>
          <p:nvPr/>
        </p:nvPicPr>
        <p:blipFill>
          <a:blip r:embed="rId5"/>
          <a:stretch>
            <a:fillRect/>
          </a:stretch>
        </p:blipFill>
        <p:spPr>
          <a:xfrm>
            <a:off x="5638800" y="4693778"/>
            <a:ext cx="421809" cy="366044"/>
          </a:xfrm>
          <a:prstGeom prst="rect">
            <a:avLst/>
          </a:prstGeom>
        </p:spPr>
      </p:pic>
      <p:sp>
        <p:nvSpPr>
          <p:cNvPr id="36" name="Oval 35">
            <a:extLst>
              <a:ext uri="{FF2B5EF4-FFF2-40B4-BE49-F238E27FC236}">
                <a16:creationId xmlns:a16="http://schemas.microsoft.com/office/drawing/2014/main" id="{2D596B3C-810C-0F4B-B5D4-B981BACEE687}"/>
              </a:ext>
            </a:extLst>
          </p:cNvPr>
          <p:cNvSpPr/>
          <p:nvPr/>
        </p:nvSpPr>
        <p:spPr>
          <a:xfrm>
            <a:off x="1420678" y="213380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Tree>
    <p:extLst>
      <p:ext uri="{BB962C8B-B14F-4D97-AF65-F5344CB8AC3E}">
        <p14:creationId xmlns:p14="http://schemas.microsoft.com/office/powerpoint/2010/main" val="2079903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animBg="1"/>
      <p:bldP spid="14" grpId="1" animBg="1"/>
      <p:bldP spid="22" grpId="1"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BD763-4B91-A944-BC79-BCD5FD172B6E}"/>
              </a:ext>
            </a:extLst>
          </p:cNvPr>
          <p:cNvSpPr>
            <a:spLocks noGrp="1"/>
          </p:cNvSpPr>
          <p:nvPr>
            <p:ph type="title"/>
          </p:nvPr>
        </p:nvSpPr>
        <p:spPr>
          <a:xfrm>
            <a:off x="0" y="228600"/>
            <a:ext cx="9144000" cy="914400"/>
          </a:xfrm>
        </p:spPr>
        <p:txBody>
          <a:bodyPr>
            <a:normAutofit/>
          </a:bodyPr>
          <a:lstStyle/>
          <a:p>
            <a:r>
              <a:rPr lang="en-US" dirty="0"/>
              <a:t>Scatterplots and Correlations </a:t>
            </a:r>
          </a:p>
        </p:txBody>
      </p:sp>
      <p:pic>
        <p:nvPicPr>
          <p:cNvPr id="3" name="Picture 2">
            <a:extLst>
              <a:ext uri="{FF2B5EF4-FFF2-40B4-BE49-F238E27FC236}">
                <a16:creationId xmlns:a16="http://schemas.microsoft.com/office/drawing/2014/main" id="{30E2EF85-3FE4-0C4C-8C9B-FDC9095A2E59}"/>
              </a:ext>
            </a:extLst>
          </p:cNvPr>
          <p:cNvPicPr>
            <a:picLocks noChangeAspect="1"/>
          </p:cNvPicPr>
          <p:nvPr/>
        </p:nvPicPr>
        <p:blipFill>
          <a:blip r:embed="rId3"/>
          <a:stretch>
            <a:fillRect/>
          </a:stretch>
        </p:blipFill>
        <p:spPr>
          <a:xfrm>
            <a:off x="195393" y="2438400"/>
            <a:ext cx="4990171" cy="342900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A00AD41-33C5-7F44-856A-696D0D6C79D2}"/>
                  </a:ext>
                </a:extLst>
              </p:cNvPr>
              <p:cNvSpPr txBox="1"/>
              <p:nvPr/>
            </p:nvSpPr>
            <p:spPr>
              <a:xfrm>
                <a:off x="2856818" y="1570686"/>
                <a:ext cx="34303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=4+3</m:t>
                      </m:r>
                      <m:r>
                        <a:rPr lang="en-US" b="0" i="1" smtClean="0">
                          <a:latin typeface="Cambria Math" panose="02040503050406030204" pitchFamily="18" charset="0"/>
                        </a:rPr>
                        <m:t>𝑥</m:t>
                      </m:r>
                      <m:r>
                        <a:rPr lang="en-US" b="0" i="1" smtClean="0">
                          <a:latin typeface="Cambria Math" panose="02040503050406030204" pitchFamily="18" charset="0"/>
                        </a:rPr>
                        <m:t>−7</m:t>
                      </m:r>
                      <m:r>
                        <a:rPr lang="en-US" b="0" i="1" smtClean="0">
                          <a:latin typeface="Cambria Math" panose="02040503050406030204" pitchFamily="18" charset="0"/>
                        </a:rPr>
                        <m:t>𝑦</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(0,7)</m:t>
                      </m:r>
                    </m:oMath>
                  </m:oMathPara>
                </a14:m>
                <a:endParaRPr lang="en-US" dirty="0"/>
              </a:p>
            </p:txBody>
          </p:sp>
        </mc:Choice>
        <mc:Fallback xmlns="">
          <p:sp>
            <p:nvSpPr>
              <p:cNvPr id="12" name="TextBox 11">
                <a:extLst>
                  <a:ext uri="{FF2B5EF4-FFF2-40B4-BE49-F238E27FC236}">
                    <a16:creationId xmlns:a16="http://schemas.microsoft.com/office/drawing/2014/main" id="{5A00AD41-33C5-7F44-856A-696D0D6C79D2}"/>
                  </a:ext>
                </a:extLst>
              </p:cNvPr>
              <p:cNvSpPr txBox="1">
                <a:spLocks noRot="1" noChangeAspect="1" noMove="1" noResize="1" noEditPoints="1" noAdjustHandles="1" noChangeArrowheads="1" noChangeShapeType="1" noTextEdit="1"/>
              </p:cNvSpPr>
              <p:nvPr/>
            </p:nvSpPr>
            <p:spPr>
              <a:xfrm>
                <a:off x="2856818" y="1570686"/>
                <a:ext cx="3430363" cy="276999"/>
              </a:xfrm>
              <a:prstGeom prst="rect">
                <a:avLst/>
              </a:prstGeom>
              <a:blipFill>
                <a:blip r:embed="rId4"/>
                <a:stretch>
                  <a:fillRect t="-4545" r="-1845" b="-45455"/>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1A2214DD-725A-0B47-B379-8C5305024A40}"/>
              </a:ext>
            </a:extLst>
          </p:cNvPr>
          <p:cNvSpPr txBox="1"/>
          <p:nvPr/>
        </p:nvSpPr>
        <p:spPr>
          <a:xfrm>
            <a:off x="-76200" y="6075402"/>
            <a:ext cx="5334000" cy="553998"/>
          </a:xfrm>
          <a:prstGeom prst="rect">
            <a:avLst/>
          </a:prstGeom>
          <a:noFill/>
        </p:spPr>
        <p:txBody>
          <a:bodyPr wrap="square" rtlCol="0">
            <a:spAutoFit/>
          </a:bodyPr>
          <a:lstStyle/>
          <a:p>
            <a:pPr algn="ctr"/>
            <a:r>
              <a:rPr lang="en-US" sz="1500" dirty="0"/>
              <a:t>The strong negative correlation with z and y makes sense. </a:t>
            </a:r>
          </a:p>
          <a:p>
            <a:pPr algn="ctr"/>
            <a:r>
              <a:rPr lang="en-US" sz="1500" dirty="0"/>
              <a:t>What is going on with z at x = 6? </a:t>
            </a:r>
          </a:p>
        </p:txBody>
      </p:sp>
      <p:sp>
        <p:nvSpPr>
          <p:cNvPr id="4" name="Oval 3">
            <a:extLst>
              <a:ext uri="{FF2B5EF4-FFF2-40B4-BE49-F238E27FC236}">
                <a16:creationId xmlns:a16="http://schemas.microsoft.com/office/drawing/2014/main" id="{54E9A637-846D-BB4D-B3B5-286729E80FEC}"/>
              </a:ext>
            </a:extLst>
          </p:cNvPr>
          <p:cNvSpPr/>
          <p:nvPr/>
        </p:nvSpPr>
        <p:spPr>
          <a:xfrm>
            <a:off x="999565" y="5262283"/>
            <a:ext cx="381000" cy="6858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FB0B984-E26B-6948-A420-85786A1339ED}"/>
              </a:ext>
            </a:extLst>
          </p:cNvPr>
          <p:cNvSpPr txBox="1"/>
          <p:nvPr/>
        </p:nvSpPr>
        <p:spPr>
          <a:xfrm>
            <a:off x="5185564" y="2003612"/>
            <a:ext cx="4006820" cy="4555093"/>
          </a:xfrm>
          <a:prstGeom prst="rect">
            <a:avLst/>
          </a:prstGeom>
          <a:noFill/>
        </p:spPr>
        <p:txBody>
          <a:bodyPr wrap="square" rtlCol="0">
            <a:spAutoFit/>
          </a:bodyPr>
          <a:lstStyle/>
          <a:p>
            <a:pPr algn="ctr"/>
            <a:r>
              <a:rPr lang="en-US" sz="1450" b="1" dirty="0"/>
              <a:t>ASSUMPTONS OF MLR</a:t>
            </a:r>
          </a:p>
          <a:p>
            <a:pPr marL="342900" indent="-342900">
              <a:buAutoNum type="arabicPeriod"/>
            </a:pPr>
            <a:r>
              <a:rPr lang="en-US" sz="1450" b="1" dirty="0"/>
              <a:t>The relationship between the independent and dependent variables is linear.</a:t>
            </a:r>
          </a:p>
          <a:p>
            <a:pPr marL="342900" indent="-342900">
              <a:buAutoNum type="arabicPeriod"/>
            </a:pPr>
            <a:r>
              <a:rPr lang="en-US" sz="1450" dirty="0"/>
              <a:t>The distribution of the response for fixed values of the explanatory variables is normal.  </a:t>
            </a:r>
          </a:p>
          <a:p>
            <a:pPr marL="342900" indent="-342900">
              <a:buAutoNum type="arabicPeriod"/>
            </a:pPr>
            <a:r>
              <a:rPr lang="en-US" sz="1450" dirty="0"/>
              <a:t>The distribution of the residuals is normal.</a:t>
            </a:r>
          </a:p>
          <a:p>
            <a:pPr marL="342900" indent="-342900">
              <a:buFontTx/>
              <a:buAutoNum type="arabicPeriod"/>
            </a:pPr>
            <a:r>
              <a:rPr lang="en-US" sz="1450" dirty="0"/>
              <a:t>The normal distributions of the responses should have constant variance (standard deviation) for fixed values of the explanatory variables.  </a:t>
            </a:r>
          </a:p>
          <a:p>
            <a:pPr marL="342900" indent="-342900">
              <a:buAutoNum type="arabicPeriod"/>
            </a:pPr>
            <a:r>
              <a:rPr lang="en-US" sz="1450" dirty="0"/>
              <a:t>The normal distributions of the residuals should have constant variance (standard deviation) for fixed values of the explanatory variables.  </a:t>
            </a:r>
          </a:p>
          <a:p>
            <a:pPr marL="342900" indent="-342900">
              <a:buAutoNum type="arabicPeriod"/>
            </a:pPr>
            <a:r>
              <a:rPr lang="en-US" sz="1450" b="1" dirty="0"/>
              <a:t>Explanatory variables are independent of one another.  (No multicollinearity).  </a:t>
            </a:r>
          </a:p>
          <a:p>
            <a:pPr marL="342900" indent="-342900">
              <a:buAutoNum type="arabicPeriod"/>
            </a:pPr>
            <a:r>
              <a:rPr lang="en-US" sz="1450" dirty="0"/>
              <a:t>Observations are independent of one another.</a:t>
            </a:r>
          </a:p>
        </p:txBody>
      </p:sp>
      <p:sp>
        <p:nvSpPr>
          <p:cNvPr id="16" name="Rectangle 15">
            <a:extLst>
              <a:ext uri="{FF2B5EF4-FFF2-40B4-BE49-F238E27FC236}">
                <a16:creationId xmlns:a16="http://schemas.microsoft.com/office/drawing/2014/main" id="{9332A293-ADF6-3840-B272-5D47D78A0541}"/>
              </a:ext>
            </a:extLst>
          </p:cNvPr>
          <p:cNvSpPr/>
          <p:nvPr/>
        </p:nvSpPr>
        <p:spPr>
          <a:xfrm>
            <a:off x="1855511" y="1926135"/>
            <a:ext cx="1669935" cy="461665"/>
          </a:xfrm>
          <a:prstGeom prst="rect">
            <a:avLst/>
          </a:prstGeom>
        </p:spPr>
        <p:txBody>
          <a:bodyPr wrap="square">
            <a:spAutoFit/>
          </a:bodyPr>
          <a:lstStyle/>
          <a:p>
            <a:r>
              <a:rPr lang="en-US" sz="1200" dirty="0"/>
              <a:t>library(</a:t>
            </a:r>
            <a:r>
              <a:rPr lang="en-US" sz="1200" dirty="0" err="1"/>
              <a:t>GGally</a:t>
            </a:r>
            <a:r>
              <a:rPr lang="en-US" sz="1200" dirty="0"/>
              <a:t>)</a:t>
            </a:r>
          </a:p>
          <a:p>
            <a:r>
              <a:rPr lang="en-US" sz="1200" dirty="0" err="1"/>
              <a:t>df</a:t>
            </a:r>
            <a:r>
              <a:rPr lang="en-US" sz="1200" dirty="0"/>
              <a:t> %&gt;% </a:t>
            </a:r>
            <a:r>
              <a:rPr lang="en-US" sz="1200" dirty="0" err="1"/>
              <a:t>ggpairs</a:t>
            </a:r>
            <a:r>
              <a:rPr lang="en-US" sz="1200" dirty="0"/>
              <a:t>()</a:t>
            </a:r>
          </a:p>
        </p:txBody>
      </p:sp>
    </p:spTree>
    <p:extLst>
      <p:ext uri="{BB962C8B-B14F-4D97-AF65-F5344CB8AC3E}">
        <p14:creationId xmlns:p14="http://schemas.microsoft.com/office/powerpoint/2010/main" val="374730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A3D6D-1E63-D94B-99D7-C5CFC9DB3A93}"/>
              </a:ext>
            </a:extLst>
          </p:cNvPr>
          <p:cNvSpPr>
            <a:spLocks noGrp="1"/>
          </p:cNvSpPr>
          <p:nvPr>
            <p:ph type="title"/>
          </p:nvPr>
        </p:nvSpPr>
        <p:spPr>
          <a:xfrm>
            <a:off x="457200" y="152400"/>
            <a:ext cx="8229600" cy="1143000"/>
          </a:xfrm>
        </p:spPr>
        <p:txBody>
          <a:bodyPr>
            <a:noAutofit/>
          </a:bodyPr>
          <a:lstStyle/>
          <a:p>
            <a:r>
              <a:rPr lang="en-US" sz="3600" dirty="0"/>
              <a:t>Assumptions: </a:t>
            </a:r>
            <a:br>
              <a:rPr lang="en-US" sz="3600" dirty="0"/>
            </a:br>
            <a:r>
              <a:rPr lang="en-US" sz="3600" dirty="0"/>
              <a:t>MPG v. Weight and Horsepower</a:t>
            </a:r>
          </a:p>
        </p:txBody>
      </p:sp>
      <p:pic>
        <p:nvPicPr>
          <p:cNvPr id="4" name="Picture 3">
            <a:extLst>
              <a:ext uri="{FF2B5EF4-FFF2-40B4-BE49-F238E27FC236}">
                <a16:creationId xmlns:a16="http://schemas.microsoft.com/office/drawing/2014/main" id="{05839262-0B45-B14F-B201-ED130176C611}"/>
              </a:ext>
            </a:extLst>
          </p:cNvPr>
          <p:cNvPicPr>
            <a:picLocks noChangeAspect="1"/>
          </p:cNvPicPr>
          <p:nvPr/>
        </p:nvPicPr>
        <p:blipFill>
          <a:blip r:embed="rId2"/>
          <a:stretch>
            <a:fillRect/>
          </a:stretch>
        </p:blipFill>
        <p:spPr>
          <a:xfrm>
            <a:off x="381000" y="2438400"/>
            <a:ext cx="4658810" cy="3200400"/>
          </a:xfrm>
          <a:prstGeom prst="rect">
            <a:avLst/>
          </a:prstGeom>
        </p:spPr>
      </p:pic>
      <p:pic>
        <p:nvPicPr>
          <p:cNvPr id="5" name="Picture 4">
            <a:extLst>
              <a:ext uri="{FF2B5EF4-FFF2-40B4-BE49-F238E27FC236}">
                <a16:creationId xmlns:a16="http://schemas.microsoft.com/office/drawing/2014/main" id="{D98A117E-83C6-7A41-A3C7-C92D6EC765F7}"/>
              </a:ext>
            </a:extLst>
          </p:cNvPr>
          <p:cNvPicPr>
            <a:picLocks noChangeAspect="1"/>
          </p:cNvPicPr>
          <p:nvPr/>
        </p:nvPicPr>
        <p:blipFill>
          <a:blip r:embed="rId3"/>
          <a:stretch>
            <a:fillRect/>
          </a:stretch>
        </p:blipFill>
        <p:spPr>
          <a:xfrm>
            <a:off x="4621066" y="2514600"/>
            <a:ext cx="4218134" cy="31242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BC2B453-FDCB-E545-BCEB-365043C75F7D}"/>
                  </a:ext>
                </a:extLst>
              </p:cNvPr>
              <p:cNvSpPr txBox="1"/>
              <p:nvPr/>
            </p:nvSpPr>
            <p:spPr>
              <a:xfrm>
                <a:off x="1574549" y="1513793"/>
                <a:ext cx="6246325" cy="2862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𝑀𝑃𝐺</m:t>
                          </m:r>
                        </m:e>
                      </m:acc>
                      <m:r>
                        <a:rPr lang="en-US" b="0" i="1" smtClean="0">
                          <a:latin typeface="Cambria Math" panose="02040503050406030204" pitchFamily="18" charset="0"/>
                        </a:rPr>
                        <m:t>=37.2−3.9</m:t>
                      </m:r>
                      <m:r>
                        <a:rPr lang="en-US" b="0" i="1" smtClean="0">
                          <a:latin typeface="Cambria Math" panose="02040503050406030204" pitchFamily="18" charset="0"/>
                        </a:rPr>
                        <m:t>𝑊𝑒𝑖𝑔h𝑡</m:t>
                      </m:r>
                      <m:r>
                        <a:rPr lang="en-US" b="0" i="1" smtClean="0">
                          <a:latin typeface="Cambria Math" panose="02040503050406030204" pitchFamily="18" charset="0"/>
                        </a:rPr>
                        <m:t>−.03</m:t>
                      </m:r>
                      <m:r>
                        <a:rPr lang="en-US" b="0" i="1" smtClean="0">
                          <a:latin typeface="Cambria Math" panose="02040503050406030204" pitchFamily="18" charset="0"/>
                        </a:rPr>
                        <m:t>𝐻𝑜𝑟𝑠𝑒𝑝𝑜𝑤𝑒𝑟</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(0,7)</m:t>
                      </m:r>
                    </m:oMath>
                  </m:oMathPara>
                </a14:m>
                <a:endParaRPr lang="en-US" dirty="0"/>
              </a:p>
            </p:txBody>
          </p:sp>
        </mc:Choice>
        <mc:Fallback xmlns="">
          <p:sp>
            <p:nvSpPr>
              <p:cNvPr id="7" name="TextBox 6">
                <a:extLst>
                  <a:ext uri="{FF2B5EF4-FFF2-40B4-BE49-F238E27FC236}">
                    <a16:creationId xmlns:a16="http://schemas.microsoft.com/office/drawing/2014/main" id="{8BC2B453-FDCB-E545-BCEB-365043C75F7D}"/>
                  </a:ext>
                </a:extLst>
              </p:cNvPr>
              <p:cNvSpPr txBox="1">
                <a:spLocks noRot="1" noChangeAspect="1" noMove="1" noResize="1" noEditPoints="1" noAdjustHandles="1" noChangeArrowheads="1" noChangeShapeType="1" noTextEdit="1"/>
              </p:cNvSpPr>
              <p:nvPr/>
            </p:nvSpPr>
            <p:spPr>
              <a:xfrm>
                <a:off x="1574549" y="1513793"/>
                <a:ext cx="6246325" cy="286297"/>
              </a:xfrm>
              <a:prstGeom prst="rect">
                <a:avLst/>
              </a:prstGeom>
              <a:blipFill>
                <a:blip r:embed="rId4"/>
                <a:stretch>
                  <a:fillRect l="-203" t="-16667" r="-609" b="-33333"/>
                </a:stretch>
              </a:blipFill>
            </p:spPr>
            <p:txBody>
              <a:bodyPr/>
              <a:lstStyle/>
              <a:p>
                <a:r>
                  <a:rPr lang="en-US">
                    <a:noFill/>
                  </a:rPr>
                  <a:t> </a:t>
                </a:r>
              </a:p>
            </p:txBody>
          </p:sp>
        </mc:Fallback>
      </mc:AlternateContent>
    </p:spTree>
    <p:extLst>
      <p:ext uri="{BB962C8B-B14F-4D97-AF65-F5344CB8AC3E}">
        <p14:creationId xmlns:p14="http://schemas.microsoft.com/office/powerpoint/2010/main" val="2273822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A3D6D-1E63-D94B-99D7-C5CFC9DB3A93}"/>
              </a:ext>
            </a:extLst>
          </p:cNvPr>
          <p:cNvSpPr>
            <a:spLocks noGrp="1"/>
          </p:cNvSpPr>
          <p:nvPr>
            <p:ph type="title"/>
          </p:nvPr>
        </p:nvSpPr>
        <p:spPr/>
        <p:txBody>
          <a:bodyPr/>
          <a:lstStyle/>
          <a:p>
            <a:r>
              <a:rPr lang="en-US" dirty="0"/>
              <a:t>MPG v. Weight</a:t>
            </a:r>
          </a:p>
        </p:txBody>
      </p:sp>
      <p:pic>
        <p:nvPicPr>
          <p:cNvPr id="6" name="Picture 5">
            <a:extLst>
              <a:ext uri="{FF2B5EF4-FFF2-40B4-BE49-F238E27FC236}">
                <a16:creationId xmlns:a16="http://schemas.microsoft.com/office/drawing/2014/main" id="{E3953AA2-F711-4F45-8B0E-0BB78D470BBE}"/>
              </a:ext>
            </a:extLst>
          </p:cNvPr>
          <p:cNvPicPr>
            <a:picLocks noChangeAspect="1"/>
          </p:cNvPicPr>
          <p:nvPr/>
        </p:nvPicPr>
        <p:blipFill>
          <a:blip r:embed="rId2"/>
          <a:stretch>
            <a:fillRect/>
          </a:stretch>
        </p:blipFill>
        <p:spPr>
          <a:xfrm>
            <a:off x="1714500" y="1676400"/>
            <a:ext cx="5715000" cy="4708585"/>
          </a:xfrm>
          <a:prstGeom prst="rect">
            <a:avLst/>
          </a:prstGeom>
        </p:spPr>
      </p:pic>
      <p:sp>
        <p:nvSpPr>
          <p:cNvPr id="4" name="Oval 3">
            <a:extLst>
              <a:ext uri="{FF2B5EF4-FFF2-40B4-BE49-F238E27FC236}">
                <a16:creationId xmlns:a16="http://schemas.microsoft.com/office/drawing/2014/main" id="{F8513890-1487-FB47-8589-5082CB53CA0E}"/>
              </a:ext>
            </a:extLst>
          </p:cNvPr>
          <p:cNvSpPr/>
          <p:nvPr/>
        </p:nvSpPr>
        <p:spPr>
          <a:xfrm>
            <a:off x="5105400" y="51547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04753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F7E07-5CBE-B149-8D1F-513BFDB4CFDA}"/>
              </a:ext>
            </a:extLst>
          </p:cNvPr>
          <p:cNvSpPr>
            <a:spLocks noGrp="1"/>
          </p:cNvSpPr>
          <p:nvPr>
            <p:ph type="title"/>
          </p:nvPr>
        </p:nvSpPr>
        <p:spPr/>
        <p:txBody>
          <a:bodyPr/>
          <a:lstStyle/>
          <a:p>
            <a:r>
              <a:rPr lang="en-US" dirty="0"/>
              <a:t>MPG v. Weight </a:t>
            </a:r>
          </a:p>
        </p:txBody>
      </p:sp>
      <p:pic>
        <p:nvPicPr>
          <p:cNvPr id="7" name="Picture 6">
            <a:extLst>
              <a:ext uri="{FF2B5EF4-FFF2-40B4-BE49-F238E27FC236}">
                <a16:creationId xmlns:a16="http://schemas.microsoft.com/office/drawing/2014/main" id="{9C2104CB-689F-394C-BD0C-60256C4F1880}"/>
              </a:ext>
            </a:extLst>
          </p:cNvPr>
          <p:cNvPicPr>
            <a:picLocks noChangeAspect="1"/>
          </p:cNvPicPr>
          <p:nvPr/>
        </p:nvPicPr>
        <p:blipFill>
          <a:blip r:embed="rId2"/>
          <a:stretch>
            <a:fillRect/>
          </a:stretch>
        </p:blipFill>
        <p:spPr>
          <a:xfrm>
            <a:off x="304800" y="2413000"/>
            <a:ext cx="4038600" cy="3327400"/>
          </a:xfrm>
          <a:prstGeom prst="rect">
            <a:avLst/>
          </a:prstGeom>
        </p:spPr>
      </p:pic>
      <p:pic>
        <p:nvPicPr>
          <p:cNvPr id="8" name="Picture 7">
            <a:extLst>
              <a:ext uri="{FF2B5EF4-FFF2-40B4-BE49-F238E27FC236}">
                <a16:creationId xmlns:a16="http://schemas.microsoft.com/office/drawing/2014/main" id="{E495015C-5FFB-194F-B07D-F700EAF7E4C5}"/>
              </a:ext>
            </a:extLst>
          </p:cNvPr>
          <p:cNvPicPr>
            <a:picLocks noChangeAspect="1"/>
          </p:cNvPicPr>
          <p:nvPr/>
        </p:nvPicPr>
        <p:blipFill>
          <a:blip r:embed="rId3"/>
          <a:stretch>
            <a:fillRect/>
          </a:stretch>
        </p:blipFill>
        <p:spPr>
          <a:xfrm>
            <a:off x="4800600" y="2286000"/>
            <a:ext cx="4107712" cy="3873500"/>
          </a:xfrm>
          <a:prstGeom prst="rect">
            <a:avLst/>
          </a:prstGeom>
        </p:spPr>
      </p:pic>
      <p:sp>
        <p:nvSpPr>
          <p:cNvPr id="9" name="Oval 8">
            <a:extLst>
              <a:ext uri="{FF2B5EF4-FFF2-40B4-BE49-F238E27FC236}">
                <a16:creationId xmlns:a16="http://schemas.microsoft.com/office/drawing/2014/main" id="{F08DBA1C-680C-3D45-AC83-1C9197A5B8E4}"/>
              </a:ext>
            </a:extLst>
          </p:cNvPr>
          <p:cNvSpPr/>
          <p:nvPr/>
        </p:nvSpPr>
        <p:spPr>
          <a:xfrm>
            <a:off x="2667000" y="482375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359E60C-AE6B-0843-B49A-7835650294F9}"/>
              </a:ext>
            </a:extLst>
          </p:cNvPr>
          <p:cNvSpPr/>
          <p:nvPr/>
        </p:nvSpPr>
        <p:spPr>
          <a:xfrm>
            <a:off x="7204275" y="4926475"/>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9408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90C94-9D9F-B042-A8F5-15925F48E8E5}"/>
              </a:ext>
            </a:extLst>
          </p:cNvPr>
          <p:cNvSpPr>
            <a:spLocks noGrp="1"/>
          </p:cNvSpPr>
          <p:nvPr>
            <p:ph type="title"/>
          </p:nvPr>
        </p:nvSpPr>
        <p:spPr/>
        <p:txBody>
          <a:bodyPr/>
          <a:lstStyle/>
          <a:p>
            <a:r>
              <a:rPr lang="en-US" dirty="0"/>
              <a:t>MPG v. Weight v. Horsepower</a:t>
            </a:r>
          </a:p>
        </p:txBody>
      </p:sp>
      <p:pic>
        <p:nvPicPr>
          <p:cNvPr id="6" name="Picture 5">
            <a:extLst>
              <a:ext uri="{FF2B5EF4-FFF2-40B4-BE49-F238E27FC236}">
                <a16:creationId xmlns:a16="http://schemas.microsoft.com/office/drawing/2014/main" id="{B38DB059-4912-844C-ACE0-2CD264F5FCE4}"/>
              </a:ext>
            </a:extLst>
          </p:cNvPr>
          <p:cNvPicPr>
            <a:picLocks noChangeAspect="1"/>
          </p:cNvPicPr>
          <p:nvPr/>
        </p:nvPicPr>
        <p:blipFill>
          <a:blip r:embed="rId2"/>
          <a:stretch>
            <a:fillRect/>
          </a:stretch>
        </p:blipFill>
        <p:spPr>
          <a:xfrm>
            <a:off x="1143000" y="1739900"/>
            <a:ext cx="6477000" cy="4584700"/>
          </a:xfrm>
          <a:prstGeom prst="rect">
            <a:avLst/>
          </a:prstGeom>
        </p:spPr>
      </p:pic>
      <p:sp>
        <p:nvSpPr>
          <p:cNvPr id="5" name="Oval 4">
            <a:extLst>
              <a:ext uri="{FF2B5EF4-FFF2-40B4-BE49-F238E27FC236}">
                <a16:creationId xmlns:a16="http://schemas.microsoft.com/office/drawing/2014/main" id="{87C35C70-0B92-FE41-AE79-A546D536B336}"/>
              </a:ext>
            </a:extLst>
          </p:cNvPr>
          <p:cNvSpPr/>
          <p:nvPr/>
        </p:nvSpPr>
        <p:spPr>
          <a:xfrm>
            <a:off x="3330552" y="4549751"/>
            <a:ext cx="3810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74172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90C94-9D9F-B042-A8F5-15925F48E8E5}"/>
              </a:ext>
            </a:extLst>
          </p:cNvPr>
          <p:cNvSpPr>
            <a:spLocks noGrp="1"/>
          </p:cNvSpPr>
          <p:nvPr>
            <p:ph type="title"/>
          </p:nvPr>
        </p:nvSpPr>
        <p:spPr/>
        <p:txBody>
          <a:bodyPr/>
          <a:lstStyle/>
          <a:p>
            <a:r>
              <a:rPr lang="en-US" dirty="0"/>
              <a:t>MPG v. Weight v. Horsepower</a:t>
            </a:r>
          </a:p>
        </p:txBody>
      </p:sp>
      <p:pic>
        <p:nvPicPr>
          <p:cNvPr id="6" name="Picture 5">
            <a:extLst>
              <a:ext uri="{FF2B5EF4-FFF2-40B4-BE49-F238E27FC236}">
                <a16:creationId xmlns:a16="http://schemas.microsoft.com/office/drawing/2014/main" id="{A25A057B-A7DA-9D42-8002-DFA605AA46F2}"/>
              </a:ext>
            </a:extLst>
          </p:cNvPr>
          <p:cNvPicPr>
            <a:picLocks noChangeAspect="1"/>
          </p:cNvPicPr>
          <p:nvPr/>
        </p:nvPicPr>
        <p:blipFill>
          <a:blip r:embed="rId2"/>
          <a:stretch>
            <a:fillRect/>
          </a:stretch>
        </p:blipFill>
        <p:spPr>
          <a:xfrm>
            <a:off x="1234698" y="1787902"/>
            <a:ext cx="6388100" cy="4521200"/>
          </a:xfrm>
          <a:prstGeom prst="rect">
            <a:avLst/>
          </a:prstGeom>
        </p:spPr>
      </p:pic>
      <p:sp>
        <p:nvSpPr>
          <p:cNvPr id="5" name="Oval 4">
            <a:extLst>
              <a:ext uri="{FF2B5EF4-FFF2-40B4-BE49-F238E27FC236}">
                <a16:creationId xmlns:a16="http://schemas.microsoft.com/office/drawing/2014/main" id="{87C35C70-0B92-FE41-AE79-A546D536B336}"/>
              </a:ext>
            </a:extLst>
          </p:cNvPr>
          <p:cNvSpPr/>
          <p:nvPr/>
        </p:nvSpPr>
        <p:spPr>
          <a:xfrm>
            <a:off x="3330552" y="4549751"/>
            <a:ext cx="3810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8609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90C94-9D9F-B042-A8F5-15925F48E8E5}"/>
              </a:ext>
            </a:extLst>
          </p:cNvPr>
          <p:cNvSpPr>
            <a:spLocks noGrp="1"/>
          </p:cNvSpPr>
          <p:nvPr>
            <p:ph type="title"/>
          </p:nvPr>
        </p:nvSpPr>
        <p:spPr/>
        <p:txBody>
          <a:bodyPr/>
          <a:lstStyle/>
          <a:p>
            <a:r>
              <a:rPr lang="en-US" dirty="0"/>
              <a:t>MPG v. Weight v. Horsepower</a:t>
            </a:r>
          </a:p>
        </p:txBody>
      </p:sp>
      <p:pic>
        <p:nvPicPr>
          <p:cNvPr id="6" name="Picture 5">
            <a:extLst>
              <a:ext uri="{FF2B5EF4-FFF2-40B4-BE49-F238E27FC236}">
                <a16:creationId xmlns:a16="http://schemas.microsoft.com/office/drawing/2014/main" id="{B38DB059-4912-844C-ACE0-2CD264F5FCE4}"/>
              </a:ext>
            </a:extLst>
          </p:cNvPr>
          <p:cNvPicPr>
            <a:picLocks noChangeAspect="1"/>
          </p:cNvPicPr>
          <p:nvPr/>
        </p:nvPicPr>
        <p:blipFill>
          <a:blip r:embed="rId2"/>
          <a:stretch>
            <a:fillRect/>
          </a:stretch>
        </p:blipFill>
        <p:spPr>
          <a:xfrm>
            <a:off x="1143000" y="1739900"/>
            <a:ext cx="6477000" cy="4584700"/>
          </a:xfrm>
          <a:prstGeom prst="rect">
            <a:avLst/>
          </a:prstGeom>
        </p:spPr>
      </p:pic>
      <p:sp>
        <p:nvSpPr>
          <p:cNvPr id="5" name="Oval 4">
            <a:extLst>
              <a:ext uri="{FF2B5EF4-FFF2-40B4-BE49-F238E27FC236}">
                <a16:creationId xmlns:a16="http://schemas.microsoft.com/office/drawing/2014/main" id="{87C35C70-0B92-FE41-AE79-A546D536B336}"/>
              </a:ext>
            </a:extLst>
          </p:cNvPr>
          <p:cNvSpPr/>
          <p:nvPr/>
        </p:nvSpPr>
        <p:spPr>
          <a:xfrm>
            <a:off x="3330552" y="4549751"/>
            <a:ext cx="3810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12A4DE1A-345D-2944-AEB3-E34112ACBD4B}"/>
              </a:ext>
            </a:extLst>
          </p:cNvPr>
          <p:cNvGrpSpPr/>
          <p:nvPr/>
        </p:nvGrpSpPr>
        <p:grpSpPr>
          <a:xfrm>
            <a:off x="3415219" y="3155902"/>
            <a:ext cx="966281" cy="2482955"/>
            <a:chOff x="3415219" y="3155902"/>
            <a:chExt cx="966281" cy="2482955"/>
          </a:xfrm>
        </p:grpSpPr>
        <p:pic>
          <p:nvPicPr>
            <p:cNvPr id="7" name="Picture 6">
              <a:extLst>
                <a:ext uri="{FF2B5EF4-FFF2-40B4-BE49-F238E27FC236}">
                  <a16:creationId xmlns:a16="http://schemas.microsoft.com/office/drawing/2014/main" id="{E198E97F-4C2F-604E-8562-DC281592CF59}"/>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2823055" y="4080412"/>
              <a:ext cx="2178213" cy="938677"/>
            </a:xfrm>
            <a:prstGeom prst="rect">
              <a:avLst/>
            </a:prstGeom>
          </p:spPr>
        </p:pic>
        <p:sp>
          <p:nvSpPr>
            <p:cNvPr id="3" name="TextBox 2">
              <a:extLst>
                <a:ext uri="{FF2B5EF4-FFF2-40B4-BE49-F238E27FC236}">
                  <a16:creationId xmlns:a16="http://schemas.microsoft.com/office/drawing/2014/main" id="{34DE9870-F058-E246-8213-5D7A6874671F}"/>
                </a:ext>
              </a:extLst>
            </p:cNvPr>
            <p:cNvSpPr txBox="1"/>
            <p:nvPr/>
          </p:nvSpPr>
          <p:spPr>
            <a:xfrm>
              <a:off x="3415219" y="3155902"/>
              <a:ext cx="304800" cy="369332"/>
            </a:xfrm>
            <a:prstGeom prst="rect">
              <a:avLst/>
            </a:prstGeom>
            <a:noFill/>
          </p:spPr>
          <p:txBody>
            <a:bodyPr wrap="square" rtlCol="0">
              <a:spAutoFit/>
            </a:bodyPr>
            <a:lstStyle/>
            <a:p>
              <a:r>
                <a:rPr lang="en-US" b="1" dirty="0"/>
                <a:t>?</a:t>
              </a:r>
            </a:p>
          </p:txBody>
        </p:sp>
      </p:grpSp>
      <p:grpSp>
        <p:nvGrpSpPr>
          <p:cNvPr id="10" name="Group 9">
            <a:extLst>
              <a:ext uri="{FF2B5EF4-FFF2-40B4-BE49-F238E27FC236}">
                <a16:creationId xmlns:a16="http://schemas.microsoft.com/office/drawing/2014/main" id="{147465FD-1040-3449-9BE2-2B4C0EB9734A}"/>
              </a:ext>
            </a:extLst>
          </p:cNvPr>
          <p:cNvGrpSpPr/>
          <p:nvPr/>
        </p:nvGrpSpPr>
        <p:grpSpPr>
          <a:xfrm>
            <a:off x="3367065" y="2396117"/>
            <a:ext cx="1042039" cy="3012962"/>
            <a:chOff x="3367065" y="2396117"/>
            <a:chExt cx="1042039" cy="3012962"/>
          </a:xfrm>
        </p:grpSpPr>
        <p:pic>
          <p:nvPicPr>
            <p:cNvPr id="8" name="Picture 7">
              <a:extLst>
                <a:ext uri="{FF2B5EF4-FFF2-40B4-BE49-F238E27FC236}">
                  <a16:creationId xmlns:a16="http://schemas.microsoft.com/office/drawing/2014/main" id="{AF79CB40-B6C3-B747-864D-9F86A8C0E11F}"/>
                </a:ext>
              </a:extLst>
            </p:cNvPr>
            <p:cNvPicPr>
              <a:picLocks noChangeAspect="1"/>
            </p:cNvPicPr>
            <p:nvPr/>
          </p:nvPicPr>
          <p:blipFill>
            <a:blip r:embed="rId4">
              <a:clrChange>
                <a:clrFrom>
                  <a:srgbClr val="FFFFFF"/>
                </a:clrFrom>
                <a:clrTo>
                  <a:srgbClr val="FFFFFF">
                    <a:alpha val="0"/>
                  </a:srgbClr>
                </a:clrTo>
              </a:clrChange>
            </a:blip>
            <a:stretch>
              <a:fillRect/>
            </a:stretch>
          </p:blipFill>
          <p:spPr>
            <a:xfrm rot="16200000" flipV="1">
              <a:off x="2551836" y="3551811"/>
              <a:ext cx="2753659" cy="960877"/>
            </a:xfrm>
            <a:prstGeom prst="rect">
              <a:avLst/>
            </a:prstGeom>
          </p:spPr>
        </p:pic>
        <p:sp>
          <p:nvSpPr>
            <p:cNvPr id="9" name="TextBox 8">
              <a:extLst>
                <a:ext uri="{FF2B5EF4-FFF2-40B4-BE49-F238E27FC236}">
                  <a16:creationId xmlns:a16="http://schemas.microsoft.com/office/drawing/2014/main" id="{D098FDA0-B263-3842-B4EB-93ECBA8138F8}"/>
                </a:ext>
              </a:extLst>
            </p:cNvPr>
            <p:cNvSpPr txBox="1"/>
            <p:nvPr/>
          </p:nvSpPr>
          <p:spPr>
            <a:xfrm>
              <a:off x="3367065" y="2396117"/>
              <a:ext cx="307974" cy="369332"/>
            </a:xfrm>
            <a:prstGeom prst="rect">
              <a:avLst/>
            </a:prstGeom>
            <a:noFill/>
          </p:spPr>
          <p:txBody>
            <a:bodyPr wrap="square" rtlCol="0">
              <a:spAutoFit/>
            </a:bodyPr>
            <a:lstStyle/>
            <a:p>
              <a:r>
                <a:rPr lang="en-US" b="1" dirty="0"/>
                <a:t>?</a:t>
              </a:r>
            </a:p>
          </p:txBody>
        </p:sp>
      </p:grpSp>
    </p:spTree>
    <p:extLst>
      <p:ext uri="{BB962C8B-B14F-4D97-AF65-F5344CB8AC3E}">
        <p14:creationId xmlns:p14="http://schemas.microsoft.com/office/powerpoint/2010/main" val="1291013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07A05-0DC7-C94E-9565-C6E48E334CBF}"/>
              </a:ext>
            </a:extLst>
          </p:cNvPr>
          <p:cNvSpPr>
            <a:spLocks noGrp="1"/>
          </p:cNvSpPr>
          <p:nvPr>
            <p:ph type="title"/>
          </p:nvPr>
        </p:nvSpPr>
        <p:spPr/>
        <p:txBody>
          <a:bodyPr/>
          <a:lstStyle/>
          <a:p>
            <a:r>
              <a:rPr lang="en-US" dirty="0"/>
              <a:t>Plot of Assumptions Being Met</a:t>
            </a:r>
          </a:p>
        </p:txBody>
      </p:sp>
      <p:pic>
        <p:nvPicPr>
          <p:cNvPr id="3" name="Picture 2">
            <a:extLst>
              <a:ext uri="{FF2B5EF4-FFF2-40B4-BE49-F238E27FC236}">
                <a16:creationId xmlns:a16="http://schemas.microsoft.com/office/drawing/2014/main" id="{1CB81DC5-B22B-9540-A5F9-5C07D9FAB181}"/>
              </a:ext>
            </a:extLst>
          </p:cNvPr>
          <p:cNvPicPr>
            <a:picLocks noChangeAspect="1"/>
          </p:cNvPicPr>
          <p:nvPr/>
        </p:nvPicPr>
        <p:blipFill>
          <a:blip r:embed="rId2"/>
          <a:stretch>
            <a:fillRect/>
          </a:stretch>
        </p:blipFill>
        <p:spPr>
          <a:xfrm>
            <a:off x="228600" y="2692008"/>
            <a:ext cx="4438650" cy="302913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6E1516C-5FD0-B84C-BB15-7F5BF7FDC812}"/>
                  </a:ext>
                </a:extLst>
              </p:cNvPr>
              <p:cNvSpPr txBox="1"/>
              <p:nvPr/>
            </p:nvSpPr>
            <p:spPr>
              <a:xfrm>
                <a:off x="1574549" y="1513793"/>
                <a:ext cx="5806205" cy="2862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𝑀𝑃𝐺</m:t>
                          </m:r>
                        </m:e>
                      </m:acc>
                      <m:r>
                        <a:rPr lang="en-US" b="0" i="1" smtClean="0">
                          <a:latin typeface="Cambria Math" panose="02040503050406030204" pitchFamily="18" charset="0"/>
                        </a:rPr>
                        <m:t>=37.2−3.9</m:t>
                      </m:r>
                      <m:r>
                        <a:rPr lang="en-US" b="0" i="1" smtClean="0">
                          <a:latin typeface="Cambria Math" panose="02040503050406030204" pitchFamily="18" charset="0"/>
                        </a:rPr>
                        <m:t>𝑊𝑒𝑖𝑔h𝑡</m:t>
                      </m:r>
                      <m:r>
                        <a:rPr lang="en-US" b="0" i="1" smtClean="0">
                          <a:latin typeface="Cambria Math" panose="02040503050406030204" pitchFamily="18" charset="0"/>
                        </a:rPr>
                        <m:t>−.03</m:t>
                      </m:r>
                      <m:r>
                        <a:rPr lang="en-US" b="0" i="1" smtClean="0">
                          <a:latin typeface="Cambria Math" panose="02040503050406030204" pitchFamily="18" charset="0"/>
                        </a:rPr>
                        <m:t>𝐻𝑜𝑟𝑠𝑒𝑝𝑜𝑤𝑒𝑟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(0,7)</m:t>
                      </m:r>
                    </m:oMath>
                  </m:oMathPara>
                </a14:m>
                <a:endParaRPr lang="en-US" dirty="0"/>
              </a:p>
            </p:txBody>
          </p:sp>
        </mc:Choice>
        <mc:Fallback xmlns="">
          <p:sp>
            <p:nvSpPr>
              <p:cNvPr id="7" name="TextBox 6">
                <a:extLst>
                  <a:ext uri="{FF2B5EF4-FFF2-40B4-BE49-F238E27FC236}">
                    <a16:creationId xmlns:a16="http://schemas.microsoft.com/office/drawing/2014/main" id="{E6E1516C-5FD0-B84C-BB15-7F5BF7FDC812}"/>
                  </a:ext>
                </a:extLst>
              </p:cNvPr>
              <p:cNvSpPr txBox="1">
                <a:spLocks noRot="1" noChangeAspect="1" noMove="1" noResize="1" noEditPoints="1" noAdjustHandles="1" noChangeArrowheads="1" noChangeShapeType="1" noTextEdit="1"/>
              </p:cNvSpPr>
              <p:nvPr/>
            </p:nvSpPr>
            <p:spPr>
              <a:xfrm>
                <a:off x="1574549" y="1513793"/>
                <a:ext cx="5806205" cy="286297"/>
              </a:xfrm>
              <a:prstGeom prst="rect">
                <a:avLst/>
              </a:prstGeom>
              <a:blipFill>
                <a:blip r:embed="rId3"/>
                <a:stretch>
                  <a:fillRect l="-218" t="-16667" r="-873" b="-33333"/>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5FDA4952-CDD3-1540-8B9C-95EC6163507A}"/>
              </a:ext>
            </a:extLst>
          </p:cNvPr>
          <p:cNvSpPr txBox="1"/>
          <p:nvPr/>
        </p:nvSpPr>
        <p:spPr>
          <a:xfrm>
            <a:off x="4953000" y="2003612"/>
            <a:ext cx="4006820" cy="4331955"/>
          </a:xfrm>
          <a:prstGeom prst="rect">
            <a:avLst/>
          </a:prstGeom>
          <a:noFill/>
        </p:spPr>
        <p:txBody>
          <a:bodyPr wrap="square" rtlCol="0">
            <a:spAutoFit/>
          </a:bodyPr>
          <a:lstStyle/>
          <a:p>
            <a:pPr algn="ctr"/>
            <a:r>
              <a:rPr lang="en-US" sz="1450" b="1" dirty="0"/>
              <a:t>ASSUMPTONS OF MLR</a:t>
            </a:r>
          </a:p>
          <a:p>
            <a:pPr marL="342900" indent="-342900">
              <a:buAutoNum type="arabicPeriod"/>
            </a:pPr>
            <a:r>
              <a:rPr lang="en-US" sz="1450" dirty="0"/>
              <a:t>The relationship between the independent and dependent variables is linear.</a:t>
            </a:r>
          </a:p>
          <a:p>
            <a:pPr marL="342900" indent="-342900">
              <a:buAutoNum type="arabicPeriod"/>
            </a:pPr>
            <a:r>
              <a:rPr lang="en-US" sz="1450" b="1" dirty="0"/>
              <a:t>The distribution of the response for fixed values of the explanatory variables is normal.  </a:t>
            </a:r>
          </a:p>
          <a:p>
            <a:pPr marL="342900" indent="-342900">
              <a:buAutoNum type="arabicPeriod"/>
            </a:pPr>
            <a:r>
              <a:rPr lang="en-US" sz="1450" dirty="0"/>
              <a:t>The distribution of the residuals is normal.</a:t>
            </a:r>
          </a:p>
          <a:p>
            <a:pPr marL="342900" indent="-342900">
              <a:buFontTx/>
              <a:buAutoNum type="arabicPeriod"/>
            </a:pPr>
            <a:r>
              <a:rPr lang="en-US" sz="1450" b="1" dirty="0"/>
              <a:t>The normal distributions of the responses should have constant variance (standard deviation) for fixed values of the explanatory variables.  </a:t>
            </a:r>
          </a:p>
          <a:p>
            <a:pPr marL="342900" indent="-342900">
              <a:buAutoNum type="arabicPeriod"/>
            </a:pPr>
            <a:r>
              <a:rPr lang="en-US" sz="1450" dirty="0"/>
              <a:t>The normal distributions of the residuals should have constant variance (standard deviation) for fixed values of the explanatory variables.  </a:t>
            </a:r>
          </a:p>
          <a:p>
            <a:pPr marL="342900" indent="-342900">
              <a:buAutoNum type="arabicPeriod"/>
            </a:pPr>
            <a:r>
              <a:rPr lang="en-US" sz="1450" dirty="0"/>
              <a:t>Explanatory variables are independent of one another.  (No multicollinearity).  </a:t>
            </a:r>
          </a:p>
          <a:p>
            <a:pPr marL="342900" indent="-342900">
              <a:buAutoNum type="arabicPeriod"/>
            </a:pPr>
            <a:r>
              <a:rPr lang="en-US" sz="1450" dirty="0"/>
              <a:t>Observations are independent of one another.</a:t>
            </a:r>
          </a:p>
        </p:txBody>
      </p:sp>
    </p:spTree>
    <p:extLst>
      <p:ext uri="{BB962C8B-B14F-4D97-AF65-F5344CB8AC3E}">
        <p14:creationId xmlns:p14="http://schemas.microsoft.com/office/powerpoint/2010/main" val="5353462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07A05-0DC7-C94E-9565-C6E48E334CBF}"/>
              </a:ext>
            </a:extLst>
          </p:cNvPr>
          <p:cNvSpPr>
            <a:spLocks noGrp="1"/>
          </p:cNvSpPr>
          <p:nvPr>
            <p:ph type="title"/>
          </p:nvPr>
        </p:nvSpPr>
        <p:spPr>
          <a:xfrm>
            <a:off x="25400" y="228600"/>
            <a:ext cx="9118600" cy="1143000"/>
          </a:xfrm>
        </p:spPr>
        <p:txBody>
          <a:bodyPr>
            <a:noAutofit/>
          </a:bodyPr>
          <a:lstStyle/>
          <a:p>
            <a:r>
              <a:rPr lang="en-US" sz="3600" dirty="0"/>
              <a:t>MPG Data:</a:t>
            </a:r>
            <a:br>
              <a:rPr lang="en-US" sz="3600" dirty="0"/>
            </a:br>
            <a:r>
              <a:rPr lang="en-US" sz="3600" dirty="0"/>
              <a:t>A Necessary But Not Sufficient Check</a:t>
            </a:r>
          </a:p>
        </p:txBody>
      </p:sp>
      <p:pic>
        <p:nvPicPr>
          <p:cNvPr id="5" name="Picture 4">
            <a:extLst>
              <a:ext uri="{FF2B5EF4-FFF2-40B4-BE49-F238E27FC236}">
                <a16:creationId xmlns:a16="http://schemas.microsoft.com/office/drawing/2014/main" id="{DB8F010C-1E34-3440-8149-727E212C9227}"/>
              </a:ext>
            </a:extLst>
          </p:cNvPr>
          <p:cNvPicPr>
            <a:picLocks noChangeAspect="1"/>
          </p:cNvPicPr>
          <p:nvPr/>
        </p:nvPicPr>
        <p:blipFill>
          <a:blip r:embed="rId2"/>
          <a:stretch>
            <a:fillRect/>
          </a:stretch>
        </p:blipFill>
        <p:spPr>
          <a:xfrm>
            <a:off x="76200" y="2438400"/>
            <a:ext cx="4870704" cy="3581400"/>
          </a:xfrm>
          <a:prstGeom prst="rect">
            <a:avLst/>
          </a:prstGeom>
        </p:spPr>
      </p:pic>
      <p:sp>
        <p:nvSpPr>
          <p:cNvPr id="6" name="Rectangle 5">
            <a:extLst>
              <a:ext uri="{FF2B5EF4-FFF2-40B4-BE49-F238E27FC236}">
                <a16:creationId xmlns:a16="http://schemas.microsoft.com/office/drawing/2014/main" id="{244CA60B-C7D8-264F-95F2-616E74BFE0D9}"/>
              </a:ext>
            </a:extLst>
          </p:cNvPr>
          <p:cNvSpPr/>
          <p:nvPr/>
        </p:nvSpPr>
        <p:spPr>
          <a:xfrm>
            <a:off x="838200" y="1942283"/>
            <a:ext cx="4572000" cy="461665"/>
          </a:xfrm>
          <a:prstGeom prst="rect">
            <a:avLst/>
          </a:prstGeom>
        </p:spPr>
        <p:txBody>
          <a:bodyPr>
            <a:spAutoFit/>
          </a:bodyPr>
          <a:lstStyle/>
          <a:p>
            <a:r>
              <a:rPr lang="en-US" sz="1200" dirty="0"/>
              <a:t>library(</a:t>
            </a:r>
            <a:r>
              <a:rPr lang="en-US" sz="1200" dirty="0" err="1"/>
              <a:t>GGally</a:t>
            </a:r>
            <a:r>
              <a:rPr lang="en-US" sz="1200" dirty="0"/>
              <a:t>)</a:t>
            </a:r>
          </a:p>
          <a:p>
            <a:r>
              <a:rPr lang="en-US" sz="1200" dirty="0" err="1"/>
              <a:t>mtcars</a:t>
            </a:r>
            <a:r>
              <a:rPr lang="en-US" sz="1200" dirty="0"/>
              <a:t> %&gt;% select(</a:t>
            </a:r>
            <a:r>
              <a:rPr lang="en-US" sz="1200" dirty="0" err="1"/>
              <a:t>mpg,wt,hp</a:t>
            </a:r>
            <a:r>
              <a:rPr lang="en-US" sz="1200" dirty="0"/>
              <a:t>) %&gt;% </a:t>
            </a:r>
            <a:r>
              <a:rPr lang="en-US" sz="1200" dirty="0" err="1"/>
              <a:t>ggpairs</a:t>
            </a:r>
            <a:r>
              <a:rPr lang="en-US" sz="1200" dirty="0"/>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87C5560-3159-9C4B-9155-2B608677B1CD}"/>
                  </a:ext>
                </a:extLst>
              </p:cNvPr>
              <p:cNvSpPr txBox="1"/>
              <p:nvPr/>
            </p:nvSpPr>
            <p:spPr>
              <a:xfrm>
                <a:off x="1574549" y="1513793"/>
                <a:ext cx="6246325" cy="2862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𝑀𝑃𝐺</m:t>
                          </m:r>
                        </m:e>
                      </m:acc>
                      <m:r>
                        <a:rPr lang="en-US" b="0" i="1" smtClean="0">
                          <a:latin typeface="Cambria Math" panose="02040503050406030204" pitchFamily="18" charset="0"/>
                        </a:rPr>
                        <m:t>=37.2−3.9</m:t>
                      </m:r>
                      <m:r>
                        <a:rPr lang="en-US" b="0" i="1" smtClean="0">
                          <a:latin typeface="Cambria Math" panose="02040503050406030204" pitchFamily="18" charset="0"/>
                        </a:rPr>
                        <m:t>𝑊𝑒𝑖𝑔h𝑡</m:t>
                      </m:r>
                      <m:r>
                        <a:rPr lang="en-US" b="0" i="1" smtClean="0">
                          <a:latin typeface="Cambria Math" panose="02040503050406030204" pitchFamily="18" charset="0"/>
                        </a:rPr>
                        <m:t>−.03</m:t>
                      </m:r>
                      <m:r>
                        <a:rPr lang="en-US" b="0" i="1" smtClean="0">
                          <a:latin typeface="Cambria Math" panose="02040503050406030204" pitchFamily="18" charset="0"/>
                        </a:rPr>
                        <m:t>𝐻𝑜𝑟𝑠𝑒𝑝𝑜𝑤𝑒𝑟</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(0,7)</m:t>
                      </m:r>
                    </m:oMath>
                  </m:oMathPara>
                </a14:m>
                <a:endParaRPr lang="en-US" dirty="0"/>
              </a:p>
            </p:txBody>
          </p:sp>
        </mc:Choice>
        <mc:Fallback xmlns="">
          <p:sp>
            <p:nvSpPr>
              <p:cNvPr id="7" name="TextBox 6">
                <a:extLst>
                  <a:ext uri="{FF2B5EF4-FFF2-40B4-BE49-F238E27FC236}">
                    <a16:creationId xmlns:a16="http://schemas.microsoft.com/office/drawing/2014/main" id="{687C5560-3159-9C4B-9155-2B608677B1CD}"/>
                  </a:ext>
                </a:extLst>
              </p:cNvPr>
              <p:cNvSpPr txBox="1">
                <a:spLocks noRot="1" noChangeAspect="1" noMove="1" noResize="1" noEditPoints="1" noAdjustHandles="1" noChangeArrowheads="1" noChangeShapeType="1" noTextEdit="1"/>
              </p:cNvSpPr>
              <p:nvPr/>
            </p:nvSpPr>
            <p:spPr>
              <a:xfrm>
                <a:off x="1574549" y="1513793"/>
                <a:ext cx="6246325" cy="286297"/>
              </a:xfrm>
              <a:prstGeom prst="rect">
                <a:avLst/>
              </a:prstGeom>
              <a:blipFill>
                <a:blip r:embed="rId3"/>
                <a:stretch>
                  <a:fillRect l="-203" t="-16667" r="-609" b="-33333"/>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40375E69-1027-1E4A-9DEC-F661AA6CCE6E}"/>
              </a:ext>
            </a:extLst>
          </p:cNvPr>
          <p:cNvSpPr txBox="1"/>
          <p:nvPr/>
        </p:nvSpPr>
        <p:spPr>
          <a:xfrm>
            <a:off x="5105400" y="2003612"/>
            <a:ext cx="4006820" cy="4555093"/>
          </a:xfrm>
          <a:prstGeom prst="rect">
            <a:avLst/>
          </a:prstGeom>
          <a:noFill/>
        </p:spPr>
        <p:txBody>
          <a:bodyPr wrap="square" rtlCol="0">
            <a:spAutoFit/>
          </a:bodyPr>
          <a:lstStyle/>
          <a:p>
            <a:pPr algn="ctr"/>
            <a:r>
              <a:rPr lang="en-US" sz="1450" b="1" dirty="0"/>
              <a:t>ASSUMPTONS OF MLR</a:t>
            </a:r>
          </a:p>
          <a:p>
            <a:pPr marL="342900" indent="-342900">
              <a:buAutoNum type="arabicPeriod"/>
            </a:pPr>
            <a:r>
              <a:rPr lang="en-US" sz="1450" b="1" dirty="0"/>
              <a:t>The relationship between the independent and dependent variables is linear.</a:t>
            </a:r>
          </a:p>
          <a:p>
            <a:pPr marL="342900" indent="-342900">
              <a:buAutoNum type="arabicPeriod"/>
            </a:pPr>
            <a:r>
              <a:rPr lang="en-US" sz="1450" dirty="0"/>
              <a:t>The distribution of the response for fixed values of the explanatory variables is normal.  </a:t>
            </a:r>
          </a:p>
          <a:p>
            <a:pPr marL="342900" indent="-342900">
              <a:buAutoNum type="arabicPeriod"/>
            </a:pPr>
            <a:r>
              <a:rPr lang="en-US" sz="1450" dirty="0"/>
              <a:t>The distribution of the residuals is normal.</a:t>
            </a:r>
          </a:p>
          <a:p>
            <a:pPr marL="342900" indent="-342900">
              <a:buFontTx/>
              <a:buAutoNum type="arabicPeriod"/>
            </a:pPr>
            <a:r>
              <a:rPr lang="en-US" sz="1450" b="1" dirty="0"/>
              <a:t>The normal distributions of the responses should have constant variance (standard deviation) for fixed values of the explanatory variables.  </a:t>
            </a:r>
          </a:p>
          <a:p>
            <a:pPr marL="342900" indent="-342900">
              <a:buAutoNum type="arabicPeriod"/>
            </a:pPr>
            <a:r>
              <a:rPr lang="en-US" sz="1450" dirty="0"/>
              <a:t>The normal distributions of the residuals should have constant variance (standard deviation) for fixed values of the explanatory variables.  </a:t>
            </a:r>
          </a:p>
          <a:p>
            <a:pPr marL="342900" indent="-342900">
              <a:buAutoNum type="arabicPeriod"/>
            </a:pPr>
            <a:r>
              <a:rPr lang="en-US" sz="1450" b="1" dirty="0"/>
              <a:t>Explanatory variables are independent of one another.  (No multicollinearity).  </a:t>
            </a:r>
          </a:p>
          <a:p>
            <a:pPr marL="342900" indent="-342900">
              <a:buAutoNum type="arabicPeriod"/>
            </a:pPr>
            <a:r>
              <a:rPr lang="en-US" sz="1450" dirty="0"/>
              <a:t>Observations are independent of one another.</a:t>
            </a:r>
          </a:p>
        </p:txBody>
      </p:sp>
    </p:spTree>
    <p:extLst>
      <p:ext uri="{BB962C8B-B14F-4D97-AF65-F5344CB8AC3E}">
        <p14:creationId xmlns:p14="http://schemas.microsoft.com/office/powerpoint/2010/main" val="5071287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07A05-0DC7-C94E-9565-C6E48E334CBF}"/>
              </a:ext>
            </a:extLst>
          </p:cNvPr>
          <p:cNvSpPr>
            <a:spLocks noGrp="1"/>
          </p:cNvSpPr>
          <p:nvPr>
            <p:ph type="title"/>
          </p:nvPr>
        </p:nvSpPr>
        <p:spPr>
          <a:xfrm>
            <a:off x="25400" y="228600"/>
            <a:ext cx="9118600" cy="1143000"/>
          </a:xfrm>
        </p:spPr>
        <p:txBody>
          <a:bodyPr>
            <a:noAutofit/>
          </a:bodyPr>
          <a:lstStyle/>
          <a:p>
            <a:r>
              <a:rPr lang="en-US" sz="3600" dirty="0"/>
              <a:t>MPG Data:</a:t>
            </a:r>
            <a:br>
              <a:rPr lang="en-US" sz="3600" dirty="0"/>
            </a:br>
            <a:r>
              <a:rPr lang="en-US" sz="3600" dirty="0"/>
              <a:t>A Necessary But Not Sufficient Check</a:t>
            </a:r>
          </a:p>
        </p:txBody>
      </p:sp>
      <p:pic>
        <p:nvPicPr>
          <p:cNvPr id="3" name="Picture 2">
            <a:extLst>
              <a:ext uri="{FF2B5EF4-FFF2-40B4-BE49-F238E27FC236}">
                <a16:creationId xmlns:a16="http://schemas.microsoft.com/office/drawing/2014/main" id="{5CDF535F-D4CE-504F-A6F0-06FD4C324DF4}"/>
              </a:ext>
            </a:extLst>
          </p:cNvPr>
          <p:cNvPicPr>
            <a:picLocks noChangeAspect="1"/>
          </p:cNvPicPr>
          <p:nvPr/>
        </p:nvPicPr>
        <p:blipFill>
          <a:blip r:embed="rId2"/>
          <a:stretch>
            <a:fillRect/>
          </a:stretch>
        </p:blipFill>
        <p:spPr>
          <a:xfrm>
            <a:off x="533400" y="2967486"/>
            <a:ext cx="4051300" cy="2978897"/>
          </a:xfrm>
          <a:prstGeom prst="rect">
            <a:avLst/>
          </a:prstGeom>
        </p:spPr>
      </p:pic>
      <p:pic>
        <p:nvPicPr>
          <p:cNvPr id="4" name="Picture 3">
            <a:extLst>
              <a:ext uri="{FF2B5EF4-FFF2-40B4-BE49-F238E27FC236}">
                <a16:creationId xmlns:a16="http://schemas.microsoft.com/office/drawing/2014/main" id="{2F9EF0CE-93B9-5D4B-8643-AEFD58CB4A00}"/>
              </a:ext>
            </a:extLst>
          </p:cNvPr>
          <p:cNvPicPr>
            <a:picLocks noChangeAspect="1"/>
          </p:cNvPicPr>
          <p:nvPr/>
        </p:nvPicPr>
        <p:blipFill rotWithShape="1">
          <a:blip r:embed="rId3"/>
          <a:srcRect t="10673"/>
          <a:stretch/>
        </p:blipFill>
        <p:spPr>
          <a:xfrm>
            <a:off x="749300" y="6009970"/>
            <a:ext cx="3784600" cy="39083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411E835-65A4-934C-9DF6-166ECEF5C07A}"/>
                  </a:ext>
                </a:extLst>
              </p:cNvPr>
              <p:cNvSpPr txBox="1"/>
              <p:nvPr/>
            </p:nvSpPr>
            <p:spPr>
              <a:xfrm>
                <a:off x="1574549" y="1618703"/>
                <a:ext cx="6246325" cy="2862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𝑀𝑃𝐺</m:t>
                          </m:r>
                        </m:e>
                      </m:acc>
                      <m:r>
                        <a:rPr lang="en-US" b="0" i="1" smtClean="0">
                          <a:latin typeface="Cambria Math" panose="02040503050406030204" pitchFamily="18" charset="0"/>
                        </a:rPr>
                        <m:t>=37.2−3.9</m:t>
                      </m:r>
                      <m:r>
                        <a:rPr lang="en-US" b="0" i="1" smtClean="0">
                          <a:latin typeface="Cambria Math" panose="02040503050406030204" pitchFamily="18" charset="0"/>
                        </a:rPr>
                        <m:t>𝑊𝑒𝑖𝑔h𝑡</m:t>
                      </m:r>
                      <m:r>
                        <a:rPr lang="en-US" b="0" i="1" smtClean="0">
                          <a:latin typeface="Cambria Math" panose="02040503050406030204" pitchFamily="18" charset="0"/>
                        </a:rPr>
                        <m:t>−.03</m:t>
                      </m:r>
                      <m:r>
                        <a:rPr lang="en-US" b="0" i="1" smtClean="0">
                          <a:latin typeface="Cambria Math" panose="02040503050406030204" pitchFamily="18" charset="0"/>
                        </a:rPr>
                        <m:t>𝐻𝑜𝑟𝑠𝑒𝑝𝑜𝑤𝑒𝑟</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(0,7)</m:t>
                      </m:r>
                    </m:oMath>
                  </m:oMathPara>
                </a14:m>
                <a:endParaRPr lang="en-US" dirty="0"/>
              </a:p>
            </p:txBody>
          </p:sp>
        </mc:Choice>
        <mc:Fallback xmlns="">
          <p:sp>
            <p:nvSpPr>
              <p:cNvPr id="8" name="TextBox 7">
                <a:extLst>
                  <a:ext uri="{FF2B5EF4-FFF2-40B4-BE49-F238E27FC236}">
                    <a16:creationId xmlns:a16="http://schemas.microsoft.com/office/drawing/2014/main" id="{E411E835-65A4-934C-9DF6-166ECEF5C07A}"/>
                  </a:ext>
                </a:extLst>
              </p:cNvPr>
              <p:cNvSpPr txBox="1">
                <a:spLocks noRot="1" noChangeAspect="1" noMove="1" noResize="1" noEditPoints="1" noAdjustHandles="1" noChangeArrowheads="1" noChangeShapeType="1" noTextEdit="1"/>
              </p:cNvSpPr>
              <p:nvPr/>
            </p:nvSpPr>
            <p:spPr>
              <a:xfrm>
                <a:off x="1574549" y="1618703"/>
                <a:ext cx="6246325" cy="286297"/>
              </a:xfrm>
              <a:prstGeom prst="rect">
                <a:avLst/>
              </a:prstGeom>
              <a:blipFill>
                <a:blip r:embed="rId4"/>
                <a:stretch>
                  <a:fillRect l="-203" t="-16667" r="-609"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AA4F888-AA70-7A4D-AF8C-B0C50A8A3BEC}"/>
              </a:ext>
            </a:extLst>
          </p:cNvPr>
          <p:cNvSpPr txBox="1"/>
          <p:nvPr/>
        </p:nvSpPr>
        <p:spPr>
          <a:xfrm>
            <a:off x="5029200" y="2003612"/>
            <a:ext cx="4006820" cy="4555093"/>
          </a:xfrm>
          <a:prstGeom prst="rect">
            <a:avLst/>
          </a:prstGeom>
          <a:noFill/>
        </p:spPr>
        <p:txBody>
          <a:bodyPr wrap="square" rtlCol="0">
            <a:spAutoFit/>
          </a:bodyPr>
          <a:lstStyle/>
          <a:p>
            <a:pPr algn="ctr"/>
            <a:r>
              <a:rPr lang="en-US" sz="1450" b="1" dirty="0"/>
              <a:t>ASSUMPTONS OF MLR</a:t>
            </a:r>
          </a:p>
          <a:p>
            <a:pPr marL="342900" indent="-342900">
              <a:buAutoNum type="arabicPeriod"/>
            </a:pPr>
            <a:r>
              <a:rPr lang="en-US" sz="1450" dirty="0"/>
              <a:t>The relationship between the independent and dependent variables is linear.</a:t>
            </a:r>
          </a:p>
          <a:p>
            <a:pPr marL="342900" indent="-342900">
              <a:buAutoNum type="arabicPeriod"/>
            </a:pPr>
            <a:r>
              <a:rPr lang="en-US" sz="1450" dirty="0"/>
              <a:t>The distribution of the response for fixed values of the explanatory variables is normal.  </a:t>
            </a:r>
          </a:p>
          <a:p>
            <a:pPr marL="342900" indent="-342900">
              <a:buAutoNum type="arabicPeriod"/>
            </a:pPr>
            <a:r>
              <a:rPr lang="en-US" sz="1450" b="1" dirty="0"/>
              <a:t>The distribution of the residuals is normal.</a:t>
            </a:r>
          </a:p>
          <a:p>
            <a:pPr marL="342900" indent="-342900">
              <a:buFontTx/>
              <a:buAutoNum type="arabicPeriod"/>
            </a:pPr>
            <a:r>
              <a:rPr lang="en-US" sz="1450" dirty="0"/>
              <a:t>The normal distributions of the responses should have constant variance (standard deviation) for fixed values of the explanatory variables.  </a:t>
            </a:r>
          </a:p>
          <a:p>
            <a:pPr marL="342900" indent="-342900">
              <a:buAutoNum type="arabicPeriod"/>
            </a:pPr>
            <a:r>
              <a:rPr lang="en-US" sz="1450" b="1" dirty="0"/>
              <a:t>The normal distributions of the residuals should have constant variance (standard deviation) for fixed values of the explanatory variables.  </a:t>
            </a:r>
          </a:p>
          <a:p>
            <a:pPr marL="342900" indent="-342900">
              <a:buAutoNum type="arabicPeriod"/>
            </a:pPr>
            <a:r>
              <a:rPr lang="en-US" sz="1450" dirty="0"/>
              <a:t>Explanatory variables are independent of one another.  (No multicollinearity).  </a:t>
            </a:r>
          </a:p>
          <a:p>
            <a:pPr marL="342900" indent="-342900">
              <a:buAutoNum type="arabicPeriod"/>
            </a:pPr>
            <a:r>
              <a:rPr lang="en-US" sz="1450" dirty="0"/>
              <a:t>Observations are independent of one another.</a:t>
            </a:r>
          </a:p>
        </p:txBody>
      </p:sp>
      <p:sp>
        <p:nvSpPr>
          <p:cNvPr id="10" name="Rectangle 9">
            <a:extLst>
              <a:ext uri="{FF2B5EF4-FFF2-40B4-BE49-F238E27FC236}">
                <a16:creationId xmlns:a16="http://schemas.microsoft.com/office/drawing/2014/main" id="{6E3A3A82-EECC-D94D-87EE-43A9ACBAD54D}"/>
              </a:ext>
            </a:extLst>
          </p:cNvPr>
          <p:cNvSpPr/>
          <p:nvPr/>
        </p:nvSpPr>
        <p:spPr>
          <a:xfrm>
            <a:off x="228600" y="2057400"/>
            <a:ext cx="4800600" cy="900246"/>
          </a:xfrm>
          <a:prstGeom prst="rect">
            <a:avLst/>
          </a:prstGeom>
        </p:spPr>
        <p:txBody>
          <a:bodyPr wrap="square">
            <a:spAutoFit/>
          </a:bodyPr>
          <a:lstStyle/>
          <a:p>
            <a:r>
              <a:rPr lang="en-US" sz="1050" dirty="0"/>
              <a:t>fit = </a:t>
            </a:r>
            <a:r>
              <a:rPr lang="en-US" sz="1050" dirty="0" err="1"/>
              <a:t>lm</a:t>
            </a:r>
            <a:r>
              <a:rPr lang="en-US" sz="1050" dirty="0"/>
              <a:t>(</a:t>
            </a:r>
            <a:r>
              <a:rPr lang="en-US" sz="1050" dirty="0" err="1"/>
              <a:t>mpg~wt+hp</a:t>
            </a:r>
            <a:r>
              <a:rPr lang="en-US" sz="1050" dirty="0"/>
              <a:t>, data = </a:t>
            </a:r>
            <a:r>
              <a:rPr lang="en-US" sz="1050" dirty="0" err="1"/>
              <a:t>mtcars</a:t>
            </a:r>
            <a:r>
              <a:rPr lang="en-US" sz="1050" dirty="0"/>
              <a:t>)</a:t>
            </a:r>
          </a:p>
          <a:p>
            <a:r>
              <a:rPr lang="en-US" sz="1050" dirty="0" err="1"/>
              <a:t>hist</a:t>
            </a:r>
            <a:r>
              <a:rPr lang="en-US" sz="1050" dirty="0"/>
              <a:t>(</a:t>
            </a:r>
            <a:r>
              <a:rPr lang="en-US" sz="1050" dirty="0" err="1"/>
              <a:t>fit$residuals</a:t>
            </a:r>
            <a:r>
              <a:rPr lang="en-US" sz="1050" dirty="0"/>
              <a:t>, col = "blue", main = "Histogram of Residuals")</a:t>
            </a:r>
          </a:p>
          <a:p>
            <a:r>
              <a:rPr lang="en-US" sz="1050" dirty="0"/>
              <a:t>plot(</a:t>
            </a:r>
            <a:r>
              <a:rPr lang="en-US" sz="1050" dirty="0" err="1"/>
              <a:t>fit$fitted.values,fit$residuals</a:t>
            </a:r>
            <a:r>
              <a:rPr lang="en-US" sz="1050" dirty="0"/>
              <a:t>, main = "Plot of Residuals v. Fitted Values")</a:t>
            </a:r>
          </a:p>
          <a:p>
            <a:r>
              <a:rPr lang="en-US" sz="1050" dirty="0"/>
              <a:t>library(</a:t>
            </a:r>
            <a:r>
              <a:rPr lang="en-US" sz="1050" dirty="0" err="1"/>
              <a:t>GGally</a:t>
            </a:r>
            <a:r>
              <a:rPr lang="en-US" sz="1050" dirty="0"/>
              <a:t>)</a:t>
            </a:r>
          </a:p>
          <a:p>
            <a:r>
              <a:rPr lang="en-US" sz="1050" dirty="0" err="1"/>
              <a:t>mtcars</a:t>
            </a:r>
            <a:r>
              <a:rPr lang="en-US" sz="1050" dirty="0"/>
              <a:t> %&gt;% select(</a:t>
            </a:r>
            <a:r>
              <a:rPr lang="en-US" sz="1050" dirty="0" err="1"/>
              <a:t>mpg,wt,hp</a:t>
            </a:r>
            <a:r>
              <a:rPr lang="en-US" sz="1050" dirty="0"/>
              <a:t>) %&gt;% </a:t>
            </a:r>
            <a:r>
              <a:rPr lang="en-US" sz="1050" dirty="0" err="1"/>
              <a:t>ggpairs</a:t>
            </a:r>
            <a:r>
              <a:rPr lang="en-US" sz="1050" dirty="0"/>
              <a:t>()</a:t>
            </a:r>
          </a:p>
        </p:txBody>
      </p:sp>
    </p:spTree>
    <p:extLst>
      <p:ext uri="{BB962C8B-B14F-4D97-AF65-F5344CB8AC3E}">
        <p14:creationId xmlns:p14="http://schemas.microsoft.com/office/powerpoint/2010/main" val="944353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0A47-9ADD-464E-B9D9-05634A005FA1}"/>
              </a:ext>
            </a:extLst>
          </p:cNvPr>
          <p:cNvSpPr>
            <a:spLocks noGrp="1"/>
          </p:cNvSpPr>
          <p:nvPr>
            <p:ph type="title"/>
          </p:nvPr>
        </p:nvSpPr>
        <p:spPr/>
        <p:txBody>
          <a:bodyPr/>
          <a:lstStyle/>
          <a:p>
            <a:r>
              <a:rPr lang="en-US" dirty="0"/>
              <a:t>First Two Assumptions</a:t>
            </a:r>
          </a:p>
        </p:txBody>
      </p:sp>
      <p:cxnSp>
        <p:nvCxnSpPr>
          <p:cNvPr id="5" name="Straight Connector 4">
            <a:extLst>
              <a:ext uri="{FF2B5EF4-FFF2-40B4-BE49-F238E27FC236}">
                <a16:creationId xmlns:a16="http://schemas.microsoft.com/office/drawing/2014/main" id="{7B617098-FBC4-754D-8A86-7CDEF6190ED9}"/>
              </a:ext>
            </a:extLst>
          </p:cNvPr>
          <p:cNvCxnSpPr/>
          <p:nvPr/>
        </p:nvCxnSpPr>
        <p:spPr>
          <a:xfrm>
            <a:off x="609601" y="2133600"/>
            <a:ext cx="0" cy="419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120536-2668-904E-931E-4110909F40A2}"/>
              </a:ext>
            </a:extLst>
          </p:cNvPr>
          <p:cNvCxnSpPr>
            <a:cxnSpLocks/>
          </p:cNvCxnSpPr>
          <p:nvPr/>
        </p:nvCxnSpPr>
        <p:spPr>
          <a:xfrm flipH="1">
            <a:off x="304801" y="6096000"/>
            <a:ext cx="6019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C4B3B5-AF50-AA43-BFCC-1AD3C84EADDF}"/>
              </a:ext>
            </a:extLst>
          </p:cNvPr>
          <p:cNvSpPr txBox="1"/>
          <p:nvPr/>
        </p:nvSpPr>
        <p:spPr>
          <a:xfrm>
            <a:off x="1981201" y="6248400"/>
            <a:ext cx="1981200" cy="381000"/>
          </a:xfrm>
          <a:prstGeom prst="rect">
            <a:avLst/>
          </a:prstGeom>
          <a:noFill/>
        </p:spPr>
        <p:txBody>
          <a:bodyPr wrap="square" rtlCol="0">
            <a:spAutoFit/>
          </a:bodyPr>
          <a:lstStyle/>
          <a:p>
            <a:pPr algn="ctr"/>
            <a:r>
              <a:rPr lang="en-US" dirty="0"/>
              <a:t>Weight</a:t>
            </a:r>
          </a:p>
        </p:txBody>
      </p:sp>
      <p:sp>
        <p:nvSpPr>
          <p:cNvPr id="9" name="TextBox 8">
            <a:extLst>
              <a:ext uri="{FF2B5EF4-FFF2-40B4-BE49-F238E27FC236}">
                <a16:creationId xmlns:a16="http://schemas.microsoft.com/office/drawing/2014/main" id="{DD408138-C471-6649-B22F-79AD12B6A390}"/>
              </a:ext>
            </a:extLst>
          </p:cNvPr>
          <p:cNvSpPr txBox="1"/>
          <p:nvPr/>
        </p:nvSpPr>
        <p:spPr>
          <a:xfrm rot="16200000">
            <a:off x="-647700" y="3695700"/>
            <a:ext cx="1981200" cy="381000"/>
          </a:xfrm>
          <a:prstGeom prst="rect">
            <a:avLst/>
          </a:prstGeom>
          <a:noFill/>
        </p:spPr>
        <p:txBody>
          <a:bodyPr wrap="square" rtlCol="0">
            <a:spAutoFit/>
          </a:bodyPr>
          <a:lstStyle/>
          <a:p>
            <a:pPr algn="ctr"/>
            <a:r>
              <a:rPr lang="en-US" dirty="0"/>
              <a:t>Horse Power</a:t>
            </a:r>
          </a:p>
        </p:txBody>
      </p:sp>
      <p:pic>
        <p:nvPicPr>
          <p:cNvPr id="10" name="Picture 9">
            <a:extLst>
              <a:ext uri="{FF2B5EF4-FFF2-40B4-BE49-F238E27FC236}">
                <a16:creationId xmlns:a16="http://schemas.microsoft.com/office/drawing/2014/main" id="{76F0BB9B-64D7-DF48-8AD4-54D5F2CF13A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1190052" y="4080355"/>
            <a:ext cx="2178213" cy="938677"/>
          </a:xfrm>
          <a:prstGeom prst="rect">
            <a:avLst/>
          </a:prstGeom>
        </p:spPr>
      </p:pic>
      <p:sp>
        <p:nvSpPr>
          <p:cNvPr id="12" name="Oval 11">
            <a:extLst>
              <a:ext uri="{FF2B5EF4-FFF2-40B4-BE49-F238E27FC236}">
                <a16:creationId xmlns:a16="http://schemas.microsoft.com/office/drawing/2014/main" id="{93B1EC63-43A5-0741-B3AF-31A6BA6C82CE}"/>
              </a:ext>
            </a:extLst>
          </p:cNvPr>
          <p:cNvSpPr/>
          <p:nvPr/>
        </p:nvSpPr>
        <p:spPr>
          <a:xfrm>
            <a:off x="1828800" y="445118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67C20D9-E30D-3747-B6CB-22A3A4FB9A39}"/>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2933219" y="3213338"/>
            <a:ext cx="2178213" cy="938677"/>
          </a:xfrm>
          <a:prstGeom prst="rect">
            <a:avLst/>
          </a:prstGeom>
        </p:spPr>
      </p:pic>
      <p:sp>
        <p:nvSpPr>
          <p:cNvPr id="14" name="Oval 13">
            <a:extLst>
              <a:ext uri="{FF2B5EF4-FFF2-40B4-BE49-F238E27FC236}">
                <a16:creationId xmlns:a16="http://schemas.microsoft.com/office/drawing/2014/main" id="{19FAC40A-2429-2248-8084-9A8CA00B7B8D}"/>
              </a:ext>
            </a:extLst>
          </p:cNvPr>
          <p:cNvSpPr/>
          <p:nvPr/>
        </p:nvSpPr>
        <p:spPr>
          <a:xfrm>
            <a:off x="3571967" y="35841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6235207-F9B4-E04D-A5FA-5B05661A1F05}"/>
              </a:ext>
            </a:extLst>
          </p:cNvPr>
          <p:cNvCxnSpPr>
            <a:cxnSpLocks/>
          </p:cNvCxnSpPr>
          <p:nvPr/>
        </p:nvCxnSpPr>
        <p:spPr>
          <a:xfrm flipV="1">
            <a:off x="838202" y="2296440"/>
            <a:ext cx="5562600" cy="2843225"/>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F8BDC16-1A47-B94F-A835-3F4317869A5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4676386" y="2327755"/>
            <a:ext cx="2178213" cy="938677"/>
          </a:xfrm>
          <a:prstGeom prst="rect">
            <a:avLst/>
          </a:prstGeom>
        </p:spPr>
      </p:pic>
      <p:sp>
        <p:nvSpPr>
          <p:cNvPr id="18" name="Oval 17">
            <a:extLst>
              <a:ext uri="{FF2B5EF4-FFF2-40B4-BE49-F238E27FC236}">
                <a16:creationId xmlns:a16="http://schemas.microsoft.com/office/drawing/2014/main" id="{4762DFD3-7904-B44E-82B5-4E9CA73C80F9}"/>
              </a:ext>
            </a:extLst>
          </p:cNvPr>
          <p:cNvSpPr/>
          <p:nvPr/>
        </p:nvSpPr>
        <p:spPr>
          <a:xfrm>
            <a:off x="1859796" y="41148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9" name="Oval 18">
            <a:extLst>
              <a:ext uri="{FF2B5EF4-FFF2-40B4-BE49-F238E27FC236}">
                <a16:creationId xmlns:a16="http://schemas.microsoft.com/office/drawing/2014/main" id="{FEB1ABBE-81FB-3A41-A30E-E522DEED26F4}"/>
              </a:ext>
            </a:extLst>
          </p:cNvPr>
          <p:cNvSpPr/>
          <p:nvPr/>
        </p:nvSpPr>
        <p:spPr>
          <a:xfrm>
            <a:off x="1379998" y="175216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0B7CC2-1BD1-AF4F-8CCF-F5AA1120A5CC}"/>
                  </a:ext>
                </a:extLst>
              </p:cNvPr>
              <p:cNvSpPr txBox="1"/>
              <p:nvPr/>
            </p:nvSpPr>
            <p:spPr>
              <a:xfrm>
                <a:off x="1837198" y="1643095"/>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𝑃𝑜𝑝𝑢𝑙𝑎𝑡𝑖𝑜𝑛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𝑀𝑒𝑎𝑛</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A40B7CC2-1BD1-AF4F-8CCF-F5AA1120A5CC}"/>
                  </a:ext>
                </a:extLst>
              </p:cNvPr>
              <p:cNvSpPr txBox="1">
                <a:spLocks noRot="1" noChangeAspect="1" noMove="1" noResize="1" noEditPoints="1" noAdjustHandles="1" noChangeArrowheads="1" noChangeShapeType="1" noTextEdit="1"/>
              </p:cNvSpPr>
              <p:nvPr/>
            </p:nvSpPr>
            <p:spPr>
              <a:xfrm>
                <a:off x="1837198" y="1643095"/>
                <a:ext cx="2667000" cy="380999"/>
              </a:xfrm>
              <a:prstGeom prst="rect">
                <a:avLst/>
              </a:prstGeom>
              <a:blipFill>
                <a:blip r:embed="rId3"/>
                <a:stretch>
                  <a:fillRect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C9AE566-DA5D-6E4F-B7A3-C16CBCB2F712}"/>
                  </a:ext>
                </a:extLst>
              </p:cNvPr>
              <p:cNvSpPr txBox="1"/>
              <p:nvPr/>
            </p:nvSpPr>
            <p:spPr>
              <a:xfrm>
                <a:off x="1837198" y="2002660"/>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𝑂𝑏𝑠𝑒𝑟𝑣𝑎𝑡𝑖𝑜𝑛</m:t>
                      </m:r>
                    </m:oMath>
                  </m:oMathPara>
                </a14:m>
                <a:endParaRPr lang="en-US" dirty="0"/>
              </a:p>
            </p:txBody>
          </p:sp>
        </mc:Choice>
        <mc:Fallback xmlns="">
          <p:sp>
            <p:nvSpPr>
              <p:cNvPr id="21" name="TextBox 20">
                <a:extLst>
                  <a:ext uri="{FF2B5EF4-FFF2-40B4-BE49-F238E27FC236}">
                    <a16:creationId xmlns:a16="http://schemas.microsoft.com/office/drawing/2014/main" id="{5C9AE566-DA5D-6E4F-B7A3-C16CBCB2F712}"/>
                  </a:ext>
                </a:extLst>
              </p:cNvPr>
              <p:cNvSpPr txBox="1">
                <a:spLocks noRot="1" noChangeAspect="1" noMove="1" noResize="1" noEditPoints="1" noAdjustHandles="1" noChangeArrowheads="1" noChangeShapeType="1" noTextEdit="1"/>
              </p:cNvSpPr>
              <p:nvPr/>
            </p:nvSpPr>
            <p:spPr>
              <a:xfrm>
                <a:off x="1837198" y="2002660"/>
                <a:ext cx="2667000" cy="380999"/>
              </a:xfrm>
              <a:prstGeom prst="rect">
                <a:avLst/>
              </a:prstGeom>
              <a:blipFill>
                <a:blip r:embed="rId4"/>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4482E635-0A2D-BF43-8015-1362E945FD12}"/>
              </a:ext>
            </a:extLst>
          </p:cNvPr>
          <p:cNvSpPr/>
          <p:nvPr/>
        </p:nvSpPr>
        <p:spPr>
          <a:xfrm>
            <a:off x="5269414" y="2699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3739F456-CF68-064F-BC32-905D64A8A536}"/>
              </a:ext>
            </a:extLst>
          </p:cNvPr>
          <p:cNvSpPr txBox="1"/>
          <p:nvPr/>
        </p:nvSpPr>
        <p:spPr>
          <a:xfrm>
            <a:off x="6016572" y="3759875"/>
            <a:ext cx="3124200" cy="2031325"/>
          </a:xfrm>
          <a:prstGeom prst="rect">
            <a:avLst/>
          </a:prstGeom>
          <a:noFill/>
        </p:spPr>
        <p:txBody>
          <a:bodyPr wrap="square" rtlCol="0">
            <a:spAutoFit/>
          </a:bodyPr>
          <a:lstStyle/>
          <a:p>
            <a:r>
              <a:rPr lang="en-US" b="1" dirty="0"/>
              <a:t>Assumptions:</a:t>
            </a:r>
          </a:p>
          <a:p>
            <a:pPr marL="342900" indent="-342900">
              <a:buAutoNum type="arabicPeriod"/>
            </a:pPr>
            <a:r>
              <a:rPr lang="en-US" dirty="0"/>
              <a:t>Subpopulations of </a:t>
            </a:r>
            <a:r>
              <a:rPr lang="en-US" dirty="0" err="1"/>
              <a:t>mpgs</a:t>
            </a:r>
            <a:r>
              <a:rPr lang="en-US" dirty="0"/>
              <a:t> for a fixed weight are normally distributed.</a:t>
            </a:r>
          </a:p>
          <a:p>
            <a:pPr marL="342900" indent="-342900">
              <a:buAutoNum type="arabicPeriod"/>
            </a:pPr>
            <a:r>
              <a:rPr lang="en-US" dirty="0"/>
              <a:t>The means of the distributions of </a:t>
            </a:r>
            <a:r>
              <a:rPr lang="en-US" dirty="0" err="1"/>
              <a:t>mpgs</a:t>
            </a:r>
            <a:r>
              <a:rPr lang="en-US" dirty="0"/>
              <a:t> are linearly related to weight. </a:t>
            </a:r>
          </a:p>
        </p:txBody>
      </p:sp>
      <p:sp>
        <p:nvSpPr>
          <p:cNvPr id="24" name="Rectangle 23">
            <a:extLst>
              <a:ext uri="{FF2B5EF4-FFF2-40B4-BE49-F238E27FC236}">
                <a16:creationId xmlns:a16="http://schemas.microsoft.com/office/drawing/2014/main" id="{8F6D3C9C-4CC0-AE40-A304-FF8D18388B7C}"/>
              </a:ext>
            </a:extLst>
          </p:cNvPr>
          <p:cNvSpPr/>
          <p:nvPr/>
        </p:nvSpPr>
        <p:spPr>
          <a:xfrm>
            <a:off x="1176580" y="1643095"/>
            <a:ext cx="3124201" cy="766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A18A92E-D0D4-3143-875A-BE697DD87616}"/>
              </a:ext>
            </a:extLst>
          </p:cNvPr>
          <p:cNvSpPr/>
          <p:nvPr/>
        </p:nvSpPr>
        <p:spPr>
          <a:xfrm>
            <a:off x="1868964" y="48768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7" name="Oval 26">
            <a:extLst>
              <a:ext uri="{FF2B5EF4-FFF2-40B4-BE49-F238E27FC236}">
                <a16:creationId xmlns:a16="http://schemas.microsoft.com/office/drawing/2014/main" id="{88321EAB-3709-4B43-98E2-731CC863996F}"/>
              </a:ext>
            </a:extLst>
          </p:cNvPr>
          <p:cNvSpPr/>
          <p:nvPr/>
        </p:nvSpPr>
        <p:spPr>
          <a:xfrm>
            <a:off x="1859796" y="31242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8" name="Oval 27">
            <a:extLst>
              <a:ext uri="{FF2B5EF4-FFF2-40B4-BE49-F238E27FC236}">
                <a16:creationId xmlns:a16="http://schemas.microsoft.com/office/drawing/2014/main" id="{AA8CEECD-6AEE-4A4B-B25B-A9E5F2846D07}"/>
              </a:ext>
            </a:extLst>
          </p:cNvPr>
          <p:cNvSpPr/>
          <p:nvPr/>
        </p:nvSpPr>
        <p:spPr>
          <a:xfrm>
            <a:off x="3598188" y="33528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9" name="Oval 28">
            <a:extLst>
              <a:ext uri="{FF2B5EF4-FFF2-40B4-BE49-F238E27FC236}">
                <a16:creationId xmlns:a16="http://schemas.microsoft.com/office/drawing/2014/main" id="{A2FA620D-0D72-5246-A457-401A3A7CF78C}"/>
              </a:ext>
            </a:extLst>
          </p:cNvPr>
          <p:cNvSpPr/>
          <p:nvPr/>
        </p:nvSpPr>
        <p:spPr>
          <a:xfrm>
            <a:off x="3591858" y="41910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0" name="Oval 29">
            <a:extLst>
              <a:ext uri="{FF2B5EF4-FFF2-40B4-BE49-F238E27FC236}">
                <a16:creationId xmlns:a16="http://schemas.microsoft.com/office/drawing/2014/main" id="{D4BB1A16-F8F1-1848-A4E7-CBD200DC26EF}"/>
              </a:ext>
            </a:extLst>
          </p:cNvPr>
          <p:cNvSpPr/>
          <p:nvPr/>
        </p:nvSpPr>
        <p:spPr>
          <a:xfrm>
            <a:off x="3582690" y="25908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1" name="Oval 30">
            <a:extLst>
              <a:ext uri="{FF2B5EF4-FFF2-40B4-BE49-F238E27FC236}">
                <a16:creationId xmlns:a16="http://schemas.microsoft.com/office/drawing/2014/main" id="{458BD364-4FDF-1B44-8F16-5E06C614A73C}"/>
              </a:ext>
            </a:extLst>
          </p:cNvPr>
          <p:cNvSpPr/>
          <p:nvPr/>
        </p:nvSpPr>
        <p:spPr>
          <a:xfrm>
            <a:off x="5309578" y="23622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2" name="Oval 31">
            <a:extLst>
              <a:ext uri="{FF2B5EF4-FFF2-40B4-BE49-F238E27FC236}">
                <a16:creationId xmlns:a16="http://schemas.microsoft.com/office/drawing/2014/main" id="{19A9F5E3-9C84-C147-A640-BE01ED56FA75}"/>
              </a:ext>
            </a:extLst>
          </p:cNvPr>
          <p:cNvSpPr/>
          <p:nvPr/>
        </p:nvSpPr>
        <p:spPr>
          <a:xfrm>
            <a:off x="5303248" y="33632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3" name="Oval 32">
            <a:extLst>
              <a:ext uri="{FF2B5EF4-FFF2-40B4-BE49-F238E27FC236}">
                <a16:creationId xmlns:a16="http://schemas.microsoft.com/office/drawing/2014/main" id="{9FEEA9A5-ADE4-274A-B7AF-8E96C5C1D1BB}"/>
              </a:ext>
            </a:extLst>
          </p:cNvPr>
          <p:cNvSpPr/>
          <p:nvPr/>
        </p:nvSpPr>
        <p:spPr>
          <a:xfrm>
            <a:off x="5294080" y="15240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pic>
        <p:nvPicPr>
          <p:cNvPr id="35" name="Picture 34">
            <a:extLst>
              <a:ext uri="{FF2B5EF4-FFF2-40B4-BE49-F238E27FC236}">
                <a16:creationId xmlns:a16="http://schemas.microsoft.com/office/drawing/2014/main" id="{7CF296F4-32E6-464A-AF2F-9A8DB300C4A5}"/>
              </a:ext>
            </a:extLst>
          </p:cNvPr>
          <p:cNvPicPr>
            <a:picLocks noChangeAspect="1"/>
          </p:cNvPicPr>
          <p:nvPr/>
        </p:nvPicPr>
        <p:blipFill>
          <a:blip r:embed="rId5"/>
          <a:stretch>
            <a:fillRect/>
          </a:stretch>
        </p:blipFill>
        <p:spPr>
          <a:xfrm>
            <a:off x="5638800" y="4891756"/>
            <a:ext cx="421809" cy="366044"/>
          </a:xfrm>
          <a:prstGeom prst="rect">
            <a:avLst/>
          </a:prstGeom>
        </p:spPr>
      </p:pic>
      <p:sp>
        <p:nvSpPr>
          <p:cNvPr id="36" name="Oval 35">
            <a:extLst>
              <a:ext uri="{FF2B5EF4-FFF2-40B4-BE49-F238E27FC236}">
                <a16:creationId xmlns:a16="http://schemas.microsoft.com/office/drawing/2014/main" id="{2D596B3C-810C-0F4B-B5D4-B981BACEE687}"/>
              </a:ext>
            </a:extLst>
          </p:cNvPr>
          <p:cNvSpPr/>
          <p:nvPr/>
        </p:nvSpPr>
        <p:spPr>
          <a:xfrm>
            <a:off x="1420678" y="213380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7" name="Oval 36">
            <a:extLst>
              <a:ext uri="{FF2B5EF4-FFF2-40B4-BE49-F238E27FC236}">
                <a16:creationId xmlns:a16="http://schemas.microsoft.com/office/drawing/2014/main" id="{3CBD9CC0-0D88-B14B-81E8-EEF20F91DA02}"/>
              </a:ext>
            </a:extLst>
          </p:cNvPr>
          <p:cNvSpPr/>
          <p:nvPr/>
        </p:nvSpPr>
        <p:spPr>
          <a:xfrm>
            <a:off x="3590568" y="39624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8" name="Oval 37">
            <a:extLst>
              <a:ext uri="{FF2B5EF4-FFF2-40B4-BE49-F238E27FC236}">
                <a16:creationId xmlns:a16="http://schemas.microsoft.com/office/drawing/2014/main" id="{AC376EBC-E466-194F-8079-FFA268597B40}"/>
              </a:ext>
            </a:extLst>
          </p:cNvPr>
          <p:cNvSpPr/>
          <p:nvPr/>
        </p:nvSpPr>
        <p:spPr>
          <a:xfrm>
            <a:off x="1866384" y="4610746"/>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9" name="Oval 38">
            <a:extLst>
              <a:ext uri="{FF2B5EF4-FFF2-40B4-BE49-F238E27FC236}">
                <a16:creationId xmlns:a16="http://schemas.microsoft.com/office/drawing/2014/main" id="{12D19A30-6550-F44E-AB81-158EE6FB9F07}"/>
              </a:ext>
            </a:extLst>
          </p:cNvPr>
          <p:cNvSpPr/>
          <p:nvPr/>
        </p:nvSpPr>
        <p:spPr>
          <a:xfrm>
            <a:off x="5303004" y="31242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pic>
        <p:nvPicPr>
          <p:cNvPr id="3" name="Picture 2">
            <a:extLst>
              <a:ext uri="{FF2B5EF4-FFF2-40B4-BE49-F238E27FC236}">
                <a16:creationId xmlns:a16="http://schemas.microsoft.com/office/drawing/2014/main" id="{9B41E6D0-BFFA-5844-A3B2-646B901E1049}"/>
              </a:ext>
            </a:extLst>
          </p:cNvPr>
          <p:cNvPicPr>
            <a:picLocks noChangeAspect="1"/>
          </p:cNvPicPr>
          <p:nvPr/>
        </p:nvPicPr>
        <p:blipFill>
          <a:blip r:embed="rId6"/>
          <a:stretch>
            <a:fillRect/>
          </a:stretch>
        </p:blipFill>
        <p:spPr>
          <a:xfrm flipH="1">
            <a:off x="5599840" y="4087942"/>
            <a:ext cx="406400" cy="406400"/>
          </a:xfrm>
          <a:prstGeom prst="rect">
            <a:avLst/>
          </a:prstGeom>
        </p:spPr>
      </p:pic>
    </p:spTree>
    <p:extLst>
      <p:ext uri="{BB962C8B-B14F-4D97-AF65-F5344CB8AC3E}">
        <p14:creationId xmlns:p14="http://schemas.microsoft.com/office/powerpoint/2010/main" val="184134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07A05-0DC7-C94E-9565-C6E48E334CBF}"/>
              </a:ext>
            </a:extLst>
          </p:cNvPr>
          <p:cNvSpPr>
            <a:spLocks noGrp="1"/>
          </p:cNvSpPr>
          <p:nvPr>
            <p:ph type="title"/>
          </p:nvPr>
        </p:nvSpPr>
        <p:spPr>
          <a:xfrm>
            <a:off x="25400" y="228600"/>
            <a:ext cx="9118600" cy="1143000"/>
          </a:xfrm>
        </p:spPr>
        <p:txBody>
          <a:bodyPr>
            <a:noAutofit/>
          </a:bodyPr>
          <a:lstStyle/>
          <a:p>
            <a:r>
              <a:rPr lang="en-US" sz="3600" dirty="0"/>
              <a:t>MPG Data:</a:t>
            </a:r>
            <a:br>
              <a:rPr lang="en-US" sz="3600" dirty="0"/>
            </a:br>
            <a:r>
              <a:rPr lang="en-US" sz="3600" dirty="0"/>
              <a:t>A Necessary But Not Sufficient Check</a:t>
            </a:r>
          </a:p>
        </p:txBody>
      </p:sp>
      <p:pic>
        <p:nvPicPr>
          <p:cNvPr id="4" name="Picture 3">
            <a:extLst>
              <a:ext uri="{FF2B5EF4-FFF2-40B4-BE49-F238E27FC236}">
                <a16:creationId xmlns:a16="http://schemas.microsoft.com/office/drawing/2014/main" id="{2F9EF0CE-93B9-5D4B-8643-AEFD58CB4A00}"/>
              </a:ext>
            </a:extLst>
          </p:cNvPr>
          <p:cNvPicPr>
            <a:picLocks noChangeAspect="1"/>
          </p:cNvPicPr>
          <p:nvPr/>
        </p:nvPicPr>
        <p:blipFill rotWithShape="1">
          <a:blip r:embed="rId2"/>
          <a:srcRect t="10673"/>
          <a:stretch/>
        </p:blipFill>
        <p:spPr>
          <a:xfrm>
            <a:off x="787400" y="6086170"/>
            <a:ext cx="3784600" cy="39083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411E835-65A4-934C-9DF6-166ECEF5C07A}"/>
                  </a:ext>
                </a:extLst>
              </p:cNvPr>
              <p:cNvSpPr txBox="1"/>
              <p:nvPr/>
            </p:nvSpPr>
            <p:spPr>
              <a:xfrm>
                <a:off x="1574549" y="1618703"/>
                <a:ext cx="6246325" cy="2862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𝑀𝑃𝐺</m:t>
                          </m:r>
                        </m:e>
                      </m:acc>
                      <m:r>
                        <a:rPr lang="en-US" b="0" i="1" smtClean="0">
                          <a:latin typeface="Cambria Math" panose="02040503050406030204" pitchFamily="18" charset="0"/>
                        </a:rPr>
                        <m:t>=37.2−3.9</m:t>
                      </m:r>
                      <m:r>
                        <a:rPr lang="en-US" b="0" i="1" smtClean="0">
                          <a:latin typeface="Cambria Math" panose="02040503050406030204" pitchFamily="18" charset="0"/>
                        </a:rPr>
                        <m:t>𝑊𝑒𝑖𝑔h𝑡</m:t>
                      </m:r>
                      <m:r>
                        <a:rPr lang="en-US" b="0" i="1" smtClean="0">
                          <a:latin typeface="Cambria Math" panose="02040503050406030204" pitchFamily="18" charset="0"/>
                        </a:rPr>
                        <m:t>−.03</m:t>
                      </m:r>
                      <m:r>
                        <a:rPr lang="en-US" b="0" i="1" smtClean="0">
                          <a:latin typeface="Cambria Math" panose="02040503050406030204" pitchFamily="18" charset="0"/>
                        </a:rPr>
                        <m:t>𝐻𝑜𝑟𝑠𝑒𝑝𝑜𝑤𝑒𝑟</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(0,7)</m:t>
                      </m:r>
                    </m:oMath>
                  </m:oMathPara>
                </a14:m>
                <a:endParaRPr lang="en-US" dirty="0"/>
              </a:p>
            </p:txBody>
          </p:sp>
        </mc:Choice>
        <mc:Fallback xmlns="">
          <p:sp>
            <p:nvSpPr>
              <p:cNvPr id="8" name="TextBox 7">
                <a:extLst>
                  <a:ext uri="{FF2B5EF4-FFF2-40B4-BE49-F238E27FC236}">
                    <a16:creationId xmlns:a16="http://schemas.microsoft.com/office/drawing/2014/main" id="{E411E835-65A4-934C-9DF6-166ECEF5C07A}"/>
                  </a:ext>
                </a:extLst>
              </p:cNvPr>
              <p:cNvSpPr txBox="1">
                <a:spLocks noRot="1" noChangeAspect="1" noMove="1" noResize="1" noEditPoints="1" noAdjustHandles="1" noChangeArrowheads="1" noChangeShapeType="1" noTextEdit="1"/>
              </p:cNvSpPr>
              <p:nvPr/>
            </p:nvSpPr>
            <p:spPr>
              <a:xfrm>
                <a:off x="1574549" y="1618703"/>
                <a:ext cx="6246325" cy="286297"/>
              </a:xfrm>
              <a:prstGeom prst="rect">
                <a:avLst/>
              </a:prstGeom>
              <a:blipFill>
                <a:blip r:embed="rId3"/>
                <a:stretch>
                  <a:fillRect l="-203" t="-16667" r="-609"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AA4F888-AA70-7A4D-AF8C-B0C50A8A3BEC}"/>
              </a:ext>
            </a:extLst>
          </p:cNvPr>
          <p:cNvSpPr txBox="1"/>
          <p:nvPr/>
        </p:nvSpPr>
        <p:spPr>
          <a:xfrm>
            <a:off x="5029200" y="2003612"/>
            <a:ext cx="4006820" cy="4555093"/>
          </a:xfrm>
          <a:prstGeom prst="rect">
            <a:avLst/>
          </a:prstGeom>
          <a:noFill/>
        </p:spPr>
        <p:txBody>
          <a:bodyPr wrap="square" rtlCol="0">
            <a:spAutoFit/>
          </a:bodyPr>
          <a:lstStyle/>
          <a:p>
            <a:pPr algn="ctr"/>
            <a:r>
              <a:rPr lang="en-US" sz="1450" b="1" dirty="0"/>
              <a:t>ASSUMPTONS OF MLR</a:t>
            </a:r>
          </a:p>
          <a:p>
            <a:pPr marL="342900" indent="-342900">
              <a:buAutoNum type="arabicPeriod"/>
            </a:pPr>
            <a:r>
              <a:rPr lang="en-US" sz="1450" dirty="0"/>
              <a:t>The relationship between the independent and dependent variables is linear.</a:t>
            </a:r>
          </a:p>
          <a:p>
            <a:pPr marL="342900" indent="-342900">
              <a:buAutoNum type="arabicPeriod"/>
            </a:pPr>
            <a:r>
              <a:rPr lang="en-US" sz="1450" dirty="0"/>
              <a:t>The distribution of the response for fixed values of the explanatory variables is normal.  </a:t>
            </a:r>
          </a:p>
          <a:p>
            <a:pPr marL="342900" indent="-342900">
              <a:buAutoNum type="arabicPeriod"/>
            </a:pPr>
            <a:r>
              <a:rPr lang="en-US" sz="1450" b="1" dirty="0"/>
              <a:t>The distribution of the residuals is normal.</a:t>
            </a:r>
          </a:p>
          <a:p>
            <a:pPr marL="342900" indent="-342900">
              <a:buFontTx/>
              <a:buAutoNum type="arabicPeriod"/>
            </a:pPr>
            <a:r>
              <a:rPr lang="en-US" sz="1450" dirty="0"/>
              <a:t>The normal distributions of the responses should have constant variance (standard deviation) for fixed values of the explanatory variables.  </a:t>
            </a:r>
          </a:p>
          <a:p>
            <a:pPr marL="342900" indent="-342900">
              <a:buAutoNum type="arabicPeriod"/>
            </a:pPr>
            <a:r>
              <a:rPr lang="en-US" sz="1450" b="1" dirty="0"/>
              <a:t>The normal distributions of the residuals should have constant variance (standard deviation) for fixed values of the explanatory variables.  </a:t>
            </a:r>
          </a:p>
          <a:p>
            <a:pPr marL="342900" indent="-342900">
              <a:buAutoNum type="arabicPeriod"/>
            </a:pPr>
            <a:r>
              <a:rPr lang="en-US" sz="1450" dirty="0"/>
              <a:t>Explanatory variables are independent of one another.  (No multicollinearity).  </a:t>
            </a:r>
          </a:p>
          <a:p>
            <a:pPr marL="342900" indent="-342900">
              <a:buAutoNum type="arabicPeriod"/>
            </a:pPr>
            <a:r>
              <a:rPr lang="en-US" sz="1450" dirty="0"/>
              <a:t>Observations are independent of one another.</a:t>
            </a:r>
          </a:p>
        </p:txBody>
      </p:sp>
      <p:pic>
        <p:nvPicPr>
          <p:cNvPr id="5" name="Picture 4">
            <a:extLst>
              <a:ext uri="{FF2B5EF4-FFF2-40B4-BE49-F238E27FC236}">
                <a16:creationId xmlns:a16="http://schemas.microsoft.com/office/drawing/2014/main" id="{BD4DE0EA-5041-F842-BED0-601BE6639018}"/>
              </a:ext>
            </a:extLst>
          </p:cNvPr>
          <p:cNvPicPr>
            <a:picLocks noChangeAspect="1"/>
          </p:cNvPicPr>
          <p:nvPr/>
        </p:nvPicPr>
        <p:blipFill>
          <a:blip r:embed="rId4"/>
          <a:stretch>
            <a:fillRect/>
          </a:stretch>
        </p:blipFill>
        <p:spPr>
          <a:xfrm>
            <a:off x="406400" y="2979899"/>
            <a:ext cx="4546600" cy="3124200"/>
          </a:xfrm>
          <a:prstGeom prst="rect">
            <a:avLst/>
          </a:prstGeom>
        </p:spPr>
      </p:pic>
      <p:sp>
        <p:nvSpPr>
          <p:cNvPr id="7" name="Rectangle 6">
            <a:extLst>
              <a:ext uri="{FF2B5EF4-FFF2-40B4-BE49-F238E27FC236}">
                <a16:creationId xmlns:a16="http://schemas.microsoft.com/office/drawing/2014/main" id="{B707698F-5A9B-7245-9F2A-4BFCD99124DD}"/>
              </a:ext>
            </a:extLst>
          </p:cNvPr>
          <p:cNvSpPr/>
          <p:nvPr/>
        </p:nvSpPr>
        <p:spPr>
          <a:xfrm>
            <a:off x="304800" y="2057400"/>
            <a:ext cx="5054600" cy="900246"/>
          </a:xfrm>
          <a:prstGeom prst="rect">
            <a:avLst/>
          </a:prstGeom>
        </p:spPr>
        <p:txBody>
          <a:bodyPr wrap="square">
            <a:spAutoFit/>
          </a:bodyPr>
          <a:lstStyle/>
          <a:p>
            <a:r>
              <a:rPr lang="en-US" sz="1050" dirty="0"/>
              <a:t>fit = </a:t>
            </a:r>
            <a:r>
              <a:rPr lang="en-US" sz="1050" dirty="0" err="1"/>
              <a:t>lm</a:t>
            </a:r>
            <a:r>
              <a:rPr lang="en-US" sz="1050" dirty="0"/>
              <a:t>(</a:t>
            </a:r>
            <a:r>
              <a:rPr lang="en-US" sz="1050" dirty="0" err="1"/>
              <a:t>mpg~wt+hp</a:t>
            </a:r>
            <a:r>
              <a:rPr lang="en-US" sz="1050" dirty="0"/>
              <a:t>, data = </a:t>
            </a:r>
            <a:r>
              <a:rPr lang="en-US" sz="1050" dirty="0" err="1"/>
              <a:t>mtcars</a:t>
            </a:r>
            <a:r>
              <a:rPr lang="en-US" sz="1050" dirty="0"/>
              <a:t>)</a:t>
            </a:r>
          </a:p>
          <a:p>
            <a:r>
              <a:rPr lang="en-US" sz="1050" dirty="0" err="1"/>
              <a:t>hist</a:t>
            </a:r>
            <a:r>
              <a:rPr lang="en-US" sz="1050" dirty="0"/>
              <a:t>(</a:t>
            </a:r>
            <a:r>
              <a:rPr lang="en-US" sz="1050" dirty="0" err="1"/>
              <a:t>fit$residuals</a:t>
            </a:r>
            <a:r>
              <a:rPr lang="en-US" sz="1050" dirty="0"/>
              <a:t>, col = "blue", main = "Histogram of Residuals")</a:t>
            </a:r>
          </a:p>
          <a:p>
            <a:r>
              <a:rPr lang="en-US" sz="1050" dirty="0"/>
              <a:t>plot(</a:t>
            </a:r>
            <a:r>
              <a:rPr lang="en-US" sz="1050" dirty="0" err="1"/>
              <a:t>fit$fitted.values,fit$residuals</a:t>
            </a:r>
            <a:r>
              <a:rPr lang="en-US" sz="1050" dirty="0"/>
              <a:t>, main = "Plot of Residuals v. Fitted Values")</a:t>
            </a:r>
          </a:p>
          <a:p>
            <a:r>
              <a:rPr lang="en-US" sz="1050" dirty="0"/>
              <a:t>library(</a:t>
            </a:r>
            <a:r>
              <a:rPr lang="en-US" sz="1050" dirty="0" err="1"/>
              <a:t>GGally</a:t>
            </a:r>
            <a:r>
              <a:rPr lang="en-US" sz="1050" dirty="0"/>
              <a:t>)</a:t>
            </a:r>
          </a:p>
          <a:p>
            <a:r>
              <a:rPr lang="en-US" sz="1050" dirty="0" err="1"/>
              <a:t>mtcars</a:t>
            </a:r>
            <a:r>
              <a:rPr lang="en-US" sz="1050" dirty="0"/>
              <a:t> %&gt;% select(</a:t>
            </a:r>
            <a:r>
              <a:rPr lang="en-US" sz="1050" dirty="0" err="1"/>
              <a:t>mpg,wt,hp</a:t>
            </a:r>
            <a:r>
              <a:rPr lang="en-US" sz="1050" dirty="0"/>
              <a:t>) %&gt;% </a:t>
            </a:r>
            <a:r>
              <a:rPr lang="en-US" sz="1050" dirty="0" err="1"/>
              <a:t>ggpairs</a:t>
            </a:r>
            <a:r>
              <a:rPr lang="en-US" sz="1050" dirty="0"/>
              <a:t>()</a:t>
            </a:r>
          </a:p>
        </p:txBody>
      </p:sp>
    </p:spTree>
    <p:extLst>
      <p:ext uri="{BB962C8B-B14F-4D97-AF65-F5344CB8AC3E}">
        <p14:creationId xmlns:p14="http://schemas.microsoft.com/office/powerpoint/2010/main" val="40151282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EA524-B302-4C43-9BFD-2DE1BD304CF6}"/>
              </a:ext>
            </a:extLst>
          </p:cNvPr>
          <p:cNvSpPr>
            <a:spLocks noGrp="1"/>
          </p:cNvSpPr>
          <p:nvPr>
            <p:ph type="title"/>
          </p:nvPr>
        </p:nvSpPr>
        <p:spPr/>
        <p:txBody>
          <a:bodyPr/>
          <a:lstStyle/>
          <a:p>
            <a:r>
              <a:rPr lang="en-US" dirty="0"/>
              <a:t>George Box</a:t>
            </a:r>
          </a:p>
        </p:txBody>
      </p:sp>
      <p:pic>
        <p:nvPicPr>
          <p:cNvPr id="5" name="Picture 4">
            <a:extLst>
              <a:ext uri="{FF2B5EF4-FFF2-40B4-BE49-F238E27FC236}">
                <a16:creationId xmlns:a16="http://schemas.microsoft.com/office/drawing/2014/main" id="{7AB95248-DB9F-0E47-AD9B-7688853E25F4}"/>
              </a:ext>
            </a:extLst>
          </p:cNvPr>
          <p:cNvPicPr>
            <a:picLocks noChangeAspect="1"/>
          </p:cNvPicPr>
          <p:nvPr/>
        </p:nvPicPr>
        <p:blipFill>
          <a:blip r:embed="rId2"/>
          <a:stretch>
            <a:fillRect/>
          </a:stretch>
        </p:blipFill>
        <p:spPr>
          <a:xfrm>
            <a:off x="457200" y="1676400"/>
            <a:ext cx="3320143" cy="4648200"/>
          </a:xfrm>
          <a:prstGeom prst="rect">
            <a:avLst/>
          </a:prstGeom>
        </p:spPr>
      </p:pic>
      <p:sp>
        <p:nvSpPr>
          <p:cNvPr id="7" name="TextBox 6">
            <a:extLst>
              <a:ext uri="{FF2B5EF4-FFF2-40B4-BE49-F238E27FC236}">
                <a16:creationId xmlns:a16="http://schemas.microsoft.com/office/drawing/2014/main" id="{94EFC11F-4994-A948-B3A0-92DF07D763DD}"/>
              </a:ext>
            </a:extLst>
          </p:cNvPr>
          <p:cNvSpPr txBox="1"/>
          <p:nvPr/>
        </p:nvSpPr>
        <p:spPr>
          <a:xfrm>
            <a:off x="3857171" y="2645539"/>
            <a:ext cx="4829629" cy="2308324"/>
          </a:xfrm>
          <a:prstGeom prst="rect">
            <a:avLst/>
          </a:prstGeom>
          <a:noFill/>
        </p:spPr>
        <p:txBody>
          <a:bodyPr wrap="square" rtlCol="0">
            <a:spAutoFit/>
          </a:bodyPr>
          <a:lstStyle/>
          <a:p>
            <a:pPr algn="ctr"/>
            <a:r>
              <a:rPr lang="en-US" sz="3600" dirty="0"/>
              <a:t>”All models are wrong, but some are useful.”</a:t>
            </a:r>
          </a:p>
          <a:p>
            <a:pPr algn="ctr"/>
            <a:endParaRPr lang="en-US" sz="3600" dirty="0"/>
          </a:p>
          <a:p>
            <a:pPr algn="ctr"/>
            <a:r>
              <a:rPr lang="en-US" sz="3600" dirty="0"/>
              <a:t>-George Box</a:t>
            </a:r>
          </a:p>
        </p:txBody>
      </p:sp>
    </p:spTree>
    <p:extLst>
      <p:ext uri="{BB962C8B-B14F-4D97-AF65-F5344CB8AC3E}">
        <p14:creationId xmlns:p14="http://schemas.microsoft.com/office/powerpoint/2010/main" val="14535094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49580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229600" cy="900546"/>
          </a:xfrm>
        </p:spPr>
        <p:txBody>
          <a:bodyPr>
            <a:normAutofit/>
          </a:bodyPr>
          <a:lstStyle/>
          <a:p>
            <a:r>
              <a:rPr lang="en-US" sz="3900" dirty="0"/>
              <a:t>Cross Validation </a:t>
            </a:r>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8028305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 Validating Models</a:t>
            </a:r>
          </a:p>
        </p:txBody>
      </p:sp>
      <p:sp>
        <p:nvSpPr>
          <p:cNvPr id="7" name="TextBox 6"/>
          <p:cNvSpPr txBox="1"/>
          <p:nvPr/>
        </p:nvSpPr>
        <p:spPr>
          <a:xfrm>
            <a:off x="1885949" y="4321053"/>
            <a:ext cx="5372101" cy="461665"/>
          </a:xfrm>
          <a:prstGeom prst="rect">
            <a:avLst/>
          </a:prstGeom>
          <a:noFill/>
        </p:spPr>
        <p:txBody>
          <a:bodyPr wrap="square" rtlCol="0">
            <a:spAutoFit/>
          </a:bodyPr>
          <a:lstStyle/>
          <a:p>
            <a:pPr algn="ctr"/>
            <a:r>
              <a:rPr lang="en-US" sz="2400" dirty="0"/>
              <a:t>Mean Square Prediction Error (MSPE) </a:t>
            </a:r>
            <a:endParaRPr lang="en-US" sz="2400" baseline="30000" dirty="0"/>
          </a:p>
        </p:txBody>
      </p:sp>
      <p:sp>
        <p:nvSpPr>
          <p:cNvPr id="8" name="Rectangle 7"/>
          <p:cNvSpPr/>
          <p:nvPr/>
        </p:nvSpPr>
        <p:spPr>
          <a:xfrm>
            <a:off x="1306971" y="5410200"/>
            <a:ext cx="6987255" cy="646331"/>
          </a:xfrm>
          <a:prstGeom prst="rect">
            <a:avLst/>
          </a:prstGeom>
        </p:spPr>
        <p:txBody>
          <a:bodyPr wrap="square">
            <a:spAutoFit/>
          </a:bodyPr>
          <a:lstStyle/>
          <a:p>
            <a:r>
              <a:rPr lang="en-US" dirty="0"/>
              <a:t>Lower is better.  It is a statistic that is a function of the distance the predictions are from the actual values </a:t>
            </a:r>
            <a:r>
              <a:rPr lang="is-IS" dirty="0"/>
              <a:t>… again </a:t>
            </a:r>
            <a:r>
              <a:rPr lang="is-IS" b="1" dirty="0"/>
              <a:t>smaller is better</a:t>
            </a:r>
            <a:r>
              <a:rPr lang="is-IS" dirty="0"/>
              <a:t>.  </a:t>
            </a:r>
            <a:r>
              <a:rPr lang="en-US" dirty="0"/>
              <a:t>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2A51077-A789-AF4B-9D47-5F751B513C50}"/>
                  </a:ext>
                </a:extLst>
              </p:cNvPr>
              <p:cNvSpPr txBox="1"/>
              <p:nvPr/>
            </p:nvSpPr>
            <p:spPr>
              <a:xfrm>
                <a:off x="2403522" y="1896287"/>
                <a:ext cx="4336956" cy="9881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charset="0"/>
                        </a:rPr>
                        <m:t>𝑀𝑆𝑃𝐸</m:t>
                      </m:r>
                      <m:r>
                        <a:rPr lang="en-US" sz="3200" i="1">
                          <a:latin typeface="Cambria Math" charset="0"/>
                        </a:rPr>
                        <m:t>= </m:t>
                      </m:r>
                      <m:f>
                        <m:fPr>
                          <m:ctrlPr>
                            <a:rPr lang="bg-BG" sz="3200" i="1">
                              <a:latin typeface="Cambria Math" panose="02040503050406030204" pitchFamily="18" charset="0"/>
                            </a:rPr>
                          </m:ctrlPr>
                        </m:fPr>
                        <m:num>
                          <m:nary>
                            <m:naryPr>
                              <m:chr m:val="∑"/>
                              <m:ctrlPr>
                                <a:rPr lang="is-IS" sz="3200" i="1">
                                  <a:latin typeface="Cambria Math" panose="02040503050406030204" pitchFamily="18" charset="0"/>
                                </a:rPr>
                              </m:ctrlPr>
                            </m:naryPr>
                            <m:sub>
                              <m:r>
                                <m:rPr>
                                  <m:brk m:alnAt="23"/>
                                </m:rPr>
                                <a:rPr lang="en-US" sz="3200" i="1">
                                  <a:latin typeface="Cambria Math" charset="0"/>
                                </a:rPr>
                                <m:t>𝑖</m:t>
                              </m:r>
                              <m:r>
                                <a:rPr lang="en-US" sz="3200" i="1">
                                  <a:latin typeface="Cambria Math" charset="0"/>
                                </a:rPr>
                                <m:t>=1</m:t>
                              </m:r>
                            </m:sub>
                            <m:sup>
                              <m:r>
                                <a:rPr lang="en-US" sz="3200" i="1">
                                  <a:latin typeface="Cambria Math" charset="0"/>
                                </a:rPr>
                                <m:t>𝑛</m:t>
                              </m:r>
                            </m:sup>
                            <m:e>
                              <m:sSup>
                                <m:sSupPr>
                                  <m:ctrlPr>
                                    <a:rPr lang="is-IS" sz="3200" i="1">
                                      <a:latin typeface="Cambria Math" panose="02040503050406030204" pitchFamily="18" charset="0"/>
                                    </a:rPr>
                                  </m:ctrlPr>
                                </m:sSupPr>
                                <m:e>
                                  <m:r>
                                    <a:rPr lang="en-US" sz="3200" i="1">
                                      <a:latin typeface="Cambria Math" charset="0"/>
                                    </a:rPr>
                                    <m:t>(</m:t>
                                  </m:r>
                                  <m:sSub>
                                    <m:sSubPr>
                                      <m:ctrlPr>
                                        <a:rPr lang="en-US" sz="3200" i="1">
                                          <a:latin typeface="Cambria Math" panose="02040503050406030204" pitchFamily="18" charset="0"/>
                                        </a:rPr>
                                      </m:ctrlPr>
                                    </m:sSubPr>
                                    <m:e>
                                      <m:r>
                                        <a:rPr lang="en-US" sz="3200" i="1">
                                          <a:latin typeface="Cambria Math" charset="0"/>
                                        </a:rPr>
                                        <m:t>𝑥</m:t>
                                      </m:r>
                                    </m:e>
                                    <m:sub>
                                      <m:r>
                                        <a:rPr lang="en-US" sz="3200" i="1">
                                          <a:latin typeface="Cambria Math" charset="0"/>
                                        </a:rPr>
                                        <m:t>𝑖</m:t>
                                      </m:r>
                                    </m:sub>
                                  </m:sSub>
                                  <m:r>
                                    <a:rPr lang="en-US" sz="3200" i="1">
                                      <a:latin typeface="Cambria Math" charset="0"/>
                                    </a:rPr>
                                    <m:t>−</m:t>
                                  </m:r>
                                  <m:sSub>
                                    <m:sSubPr>
                                      <m:ctrlPr>
                                        <a:rPr lang="en-US" sz="3200" i="1">
                                          <a:latin typeface="Cambria Math" panose="02040503050406030204" pitchFamily="18" charset="0"/>
                                        </a:rPr>
                                      </m:ctrlPr>
                                    </m:sSubPr>
                                    <m:e>
                                      <m:acc>
                                        <m:accPr>
                                          <m:chr m:val="̃"/>
                                          <m:ctrlPr>
                                            <a:rPr lang="en-US" sz="3200" i="1">
                                              <a:latin typeface="Cambria Math" panose="02040503050406030204" pitchFamily="18" charset="0"/>
                                            </a:rPr>
                                          </m:ctrlPr>
                                        </m:accPr>
                                        <m:e>
                                          <m:r>
                                            <a:rPr lang="en-US" sz="3200" i="1">
                                              <a:latin typeface="Cambria Math" charset="0"/>
                                            </a:rPr>
                                            <m:t>𝑥</m:t>
                                          </m:r>
                                        </m:e>
                                      </m:acc>
                                    </m:e>
                                    <m:sub>
                                      <m:r>
                                        <a:rPr lang="en-US" sz="3200" i="1">
                                          <a:latin typeface="Cambria Math" charset="0"/>
                                        </a:rPr>
                                        <m:t>𝑖</m:t>
                                      </m:r>
                                    </m:sub>
                                  </m:sSub>
                                  <m:r>
                                    <a:rPr lang="en-US" sz="3200" i="1">
                                      <a:latin typeface="Cambria Math" charset="0"/>
                                    </a:rPr>
                                    <m:t>)</m:t>
                                  </m:r>
                                </m:e>
                                <m:sup>
                                  <m:r>
                                    <a:rPr lang="en-US" sz="3200" i="1">
                                      <a:latin typeface="Cambria Math" charset="0"/>
                                    </a:rPr>
                                    <m:t>2</m:t>
                                  </m:r>
                                </m:sup>
                              </m:sSup>
                            </m:e>
                          </m:nary>
                        </m:num>
                        <m:den>
                          <m:r>
                            <a:rPr lang="en-US" sz="3200" i="1">
                              <a:latin typeface="Cambria Math" charset="0"/>
                            </a:rPr>
                            <m:t>𝑛</m:t>
                          </m:r>
                        </m:den>
                      </m:f>
                    </m:oMath>
                  </m:oMathPara>
                </a14:m>
                <a:endParaRPr lang="en-US" sz="3200" dirty="0"/>
              </a:p>
            </p:txBody>
          </p:sp>
        </mc:Choice>
        <mc:Fallback xmlns="">
          <p:sp>
            <p:nvSpPr>
              <p:cNvPr id="10" name="TextBox 9">
                <a:extLst>
                  <a:ext uri="{FF2B5EF4-FFF2-40B4-BE49-F238E27FC236}">
                    <a16:creationId xmlns:a16="http://schemas.microsoft.com/office/drawing/2014/main" id="{62A51077-A789-AF4B-9D47-5F751B513C50}"/>
                  </a:ext>
                </a:extLst>
              </p:cNvPr>
              <p:cNvSpPr txBox="1">
                <a:spLocks noRot="1" noChangeAspect="1" noMove="1" noResize="1" noEditPoints="1" noAdjustHandles="1" noChangeArrowheads="1" noChangeShapeType="1" noTextEdit="1"/>
              </p:cNvSpPr>
              <p:nvPr/>
            </p:nvSpPr>
            <p:spPr>
              <a:xfrm>
                <a:off x="2403522" y="1896287"/>
                <a:ext cx="4336956" cy="988156"/>
              </a:xfrm>
              <a:prstGeom prst="rect">
                <a:avLst/>
              </a:prstGeom>
              <a:blipFill>
                <a:blip r:embed="rId2"/>
                <a:stretch>
                  <a:fillRect l="-1458" t="-81013" b="-772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E369920-F587-4746-AA36-AABE4D43C271}"/>
                  </a:ext>
                </a:extLst>
              </p:cNvPr>
              <p:cNvSpPr txBox="1"/>
              <p:nvPr/>
            </p:nvSpPr>
            <p:spPr>
              <a:xfrm>
                <a:off x="1600199" y="3044209"/>
                <a:ext cx="6400800" cy="453137"/>
              </a:xfrm>
              <a:prstGeom prst="rect">
                <a:avLst/>
              </a:prstGeom>
              <a:noFill/>
            </p:spPr>
            <p:txBody>
              <a:bodyPr wrap="square" rtlCol="0">
                <a:sp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𝑥</m:t>
                        </m:r>
                      </m:e>
                      <m:sub>
                        <m:r>
                          <a:rPr lang="en-US" sz="2400" i="1">
                            <a:latin typeface="Cambria Math" charset="0"/>
                          </a:rPr>
                          <m:t>𝑖</m:t>
                        </m:r>
                      </m:sub>
                    </m:sSub>
                    <m:r>
                      <a:rPr lang="en-US" sz="2400" i="1">
                        <a:latin typeface="Cambria Math" panose="02040503050406030204" pitchFamily="18" charset="0"/>
                      </a:rPr>
                      <m:t> </m:t>
                    </m:r>
                  </m:oMath>
                </a14:m>
                <a:r>
                  <a:rPr lang="en-US" sz="2000" dirty="0"/>
                  <a:t> is the observed value and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𝑖</m:t>
                        </m:r>
                      </m:sub>
                    </m:sSub>
                  </m:oMath>
                </a14:m>
                <a:r>
                  <a:rPr lang="en-US" sz="2000" dirty="0"/>
                  <a:t> is the predicted value. </a:t>
                </a:r>
                <a:endParaRPr lang="en-US" sz="2000" baseline="30000" dirty="0"/>
              </a:p>
            </p:txBody>
          </p:sp>
        </mc:Choice>
        <mc:Fallback xmlns="">
          <p:sp>
            <p:nvSpPr>
              <p:cNvPr id="11" name="TextBox 10">
                <a:extLst>
                  <a:ext uri="{FF2B5EF4-FFF2-40B4-BE49-F238E27FC236}">
                    <a16:creationId xmlns:a16="http://schemas.microsoft.com/office/drawing/2014/main" id="{2E369920-F587-4746-AA36-AABE4D43C271}"/>
                  </a:ext>
                </a:extLst>
              </p:cNvPr>
              <p:cNvSpPr txBox="1">
                <a:spLocks noRot="1" noChangeAspect="1" noMove="1" noResize="1" noEditPoints="1" noAdjustHandles="1" noChangeArrowheads="1" noChangeShapeType="1" noTextEdit="1"/>
              </p:cNvSpPr>
              <p:nvPr/>
            </p:nvSpPr>
            <p:spPr>
              <a:xfrm>
                <a:off x="1600199" y="3044209"/>
                <a:ext cx="6400800" cy="453137"/>
              </a:xfrm>
              <a:prstGeom prst="rect">
                <a:avLst/>
              </a:prstGeom>
              <a:blipFill>
                <a:blip r:embed="rId3"/>
                <a:stretch>
                  <a:fillRect r="-990" b="-22857"/>
                </a:stretch>
              </a:blipFill>
            </p:spPr>
            <p:txBody>
              <a:bodyPr/>
              <a:lstStyle/>
              <a:p>
                <a:r>
                  <a:rPr lang="en-US">
                    <a:noFill/>
                  </a:rPr>
                  <a:t> </a:t>
                </a:r>
              </a:p>
            </p:txBody>
          </p:sp>
        </mc:Fallback>
      </mc:AlternateContent>
    </p:spTree>
    <p:extLst>
      <p:ext uri="{BB962C8B-B14F-4D97-AF65-F5344CB8AC3E}">
        <p14:creationId xmlns:p14="http://schemas.microsoft.com/office/powerpoint/2010/main" val="2616091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500"/>
                                        <p:tgtEl>
                                          <p:spTgt spid="7">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fade">
                                      <p:cBhvr>
                                        <p:cTn id="18"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6319" y="291339"/>
            <a:ext cx="4846389" cy="674558"/>
          </a:xfrm>
        </p:spPr>
        <p:txBody>
          <a:bodyPr>
            <a:normAutofit fontScale="90000"/>
          </a:bodyPr>
          <a:lstStyle/>
          <a:p>
            <a:r>
              <a:rPr lang="en-US" dirty="0"/>
              <a:t>Cross Validation </a:t>
            </a:r>
          </a:p>
        </p:txBody>
      </p:sp>
      <mc:AlternateContent xmlns:mc="http://schemas.openxmlformats.org/markup-compatibility/2006" xmlns:a14="http://schemas.microsoft.com/office/drawing/2010/main">
        <mc:Choice Requires="a14">
          <p:sp>
            <p:nvSpPr>
              <p:cNvPr id="4" name="TextBox 3"/>
              <p:cNvSpPr txBox="1"/>
              <p:nvPr/>
            </p:nvSpPr>
            <p:spPr>
              <a:xfrm>
                <a:off x="3284537" y="4858020"/>
                <a:ext cx="2037994" cy="4632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500" i="1">
                          <a:latin typeface="Cambria Math" charset="0"/>
                        </a:rPr>
                        <m:t>𝑀𝑆𝑃𝐸</m:t>
                      </m:r>
                      <m:r>
                        <a:rPr lang="en-US" sz="1500" i="1">
                          <a:latin typeface="Cambria Math" charset="0"/>
                        </a:rPr>
                        <m:t>= </m:t>
                      </m:r>
                      <m:f>
                        <m:fPr>
                          <m:ctrlPr>
                            <a:rPr lang="bg-BG" sz="1500" i="1">
                              <a:latin typeface="Cambria Math" panose="02040503050406030204" pitchFamily="18" charset="0"/>
                            </a:rPr>
                          </m:ctrlPr>
                        </m:fPr>
                        <m:num>
                          <m:nary>
                            <m:naryPr>
                              <m:chr m:val="∑"/>
                              <m:ctrlPr>
                                <a:rPr lang="is-IS" sz="1500" i="1">
                                  <a:latin typeface="Cambria Math" panose="02040503050406030204" pitchFamily="18" charset="0"/>
                                </a:rPr>
                              </m:ctrlPr>
                            </m:naryPr>
                            <m:sub>
                              <m:r>
                                <m:rPr>
                                  <m:brk m:alnAt="23"/>
                                </m:rPr>
                                <a:rPr lang="en-US" sz="1500" i="1">
                                  <a:latin typeface="Cambria Math" charset="0"/>
                                </a:rPr>
                                <m:t>𝑖</m:t>
                              </m:r>
                              <m:r>
                                <a:rPr lang="en-US" sz="1500" i="1">
                                  <a:latin typeface="Cambria Math" charset="0"/>
                                </a:rPr>
                                <m:t>=1</m:t>
                              </m:r>
                            </m:sub>
                            <m:sup>
                              <m:r>
                                <a:rPr lang="en-US" sz="1500" i="1">
                                  <a:latin typeface="Cambria Math" charset="0"/>
                                </a:rPr>
                                <m:t>𝑛</m:t>
                              </m:r>
                            </m:sup>
                            <m:e>
                              <m:sSup>
                                <m:sSupPr>
                                  <m:ctrlPr>
                                    <a:rPr lang="is-IS" sz="1500" i="1">
                                      <a:latin typeface="Cambria Math" panose="02040503050406030204" pitchFamily="18" charset="0"/>
                                    </a:rPr>
                                  </m:ctrlPr>
                                </m:sSupPr>
                                <m:e>
                                  <m:r>
                                    <a:rPr lang="en-US" sz="1500" i="1">
                                      <a:latin typeface="Cambria Math" charset="0"/>
                                    </a:rPr>
                                    <m:t>(</m:t>
                                  </m:r>
                                  <m:sSub>
                                    <m:sSubPr>
                                      <m:ctrlPr>
                                        <a:rPr lang="en-US" sz="1500" i="1">
                                          <a:latin typeface="Cambria Math" panose="02040503050406030204" pitchFamily="18" charset="0"/>
                                        </a:rPr>
                                      </m:ctrlPr>
                                    </m:sSubPr>
                                    <m:e>
                                      <m:r>
                                        <a:rPr lang="en-US" sz="1500" i="1">
                                          <a:latin typeface="Cambria Math" charset="0"/>
                                        </a:rPr>
                                        <m:t>𝑥</m:t>
                                      </m:r>
                                    </m:e>
                                    <m:sub>
                                      <m:r>
                                        <a:rPr lang="en-US" sz="1500" i="1">
                                          <a:latin typeface="Cambria Math" charset="0"/>
                                        </a:rPr>
                                        <m:t>𝑖</m:t>
                                      </m:r>
                                    </m:sub>
                                  </m:sSub>
                                  <m:r>
                                    <a:rPr lang="en-US" sz="1500" i="1">
                                      <a:latin typeface="Cambria Math" charset="0"/>
                                    </a:rPr>
                                    <m:t>−</m:t>
                                  </m:r>
                                  <m:sSub>
                                    <m:sSubPr>
                                      <m:ctrlPr>
                                        <a:rPr lang="en-US" sz="1500" i="1">
                                          <a:latin typeface="Cambria Math" panose="02040503050406030204" pitchFamily="18" charset="0"/>
                                        </a:rPr>
                                      </m:ctrlPr>
                                    </m:sSubPr>
                                    <m:e>
                                      <m:acc>
                                        <m:accPr>
                                          <m:chr m:val="̃"/>
                                          <m:ctrlPr>
                                            <a:rPr lang="en-US" sz="1500" i="1">
                                              <a:latin typeface="Cambria Math" panose="02040503050406030204" pitchFamily="18" charset="0"/>
                                            </a:rPr>
                                          </m:ctrlPr>
                                        </m:accPr>
                                        <m:e>
                                          <m:r>
                                            <a:rPr lang="en-US" sz="1500" i="1">
                                              <a:latin typeface="Cambria Math" charset="0"/>
                                            </a:rPr>
                                            <m:t>𝑥</m:t>
                                          </m:r>
                                        </m:e>
                                      </m:acc>
                                    </m:e>
                                    <m:sub>
                                      <m:r>
                                        <a:rPr lang="en-US" sz="1500" i="1">
                                          <a:latin typeface="Cambria Math" charset="0"/>
                                        </a:rPr>
                                        <m:t>𝑖</m:t>
                                      </m:r>
                                    </m:sub>
                                  </m:sSub>
                                  <m:r>
                                    <a:rPr lang="en-US" sz="1500" i="1">
                                      <a:latin typeface="Cambria Math" charset="0"/>
                                    </a:rPr>
                                    <m:t>)</m:t>
                                  </m:r>
                                </m:e>
                                <m:sup>
                                  <m:r>
                                    <a:rPr lang="en-US" sz="1500" i="1">
                                      <a:latin typeface="Cambria Math" charset="0"/>
                                    </a:rPr>
                                    <m:t>2</m:t>
                                  </m:r>
                                </m:sup>
                              </m:sSup>
                            </m:e>
                          </m:nary>
                        </m:num>
                        <m:den>
                          <m:r>
                            <a:rPr lang="en-US" sz="1500" i="1">
                              <a:latin typeface="Cambria Math" charset="0"/>
                            </a:rPr>
                            <m:t>𝑛</m:t>
                          </m:r>
                        </m:den>
                      </m:f>
                    </m:oMath>
                  </m:oMathPara>
                </a14:m>
                <a:endParaRPr lang="en-US" sz="1500" dirty="0"/>
              </a:p>
            </p:txBody>
          </p:sp>
        </mc:Choice>
        <mc:Fallback xmlns="">
          <p:sp>
            <p:nvSpPr>
              <p:cNvPr id="4" name="TextBox 3"/>
              <p:cNvSpPr txBox="1">
                <a:spLocks noRot="1" noChangeAspect="1" noMove="1" noResize="1" noEditPoints="1" noAdjustHandles="1" noChangeArrowheads="1" noChangeShapeType="1" noTextEdit="1"/>
              </p:cNvSpPr>
              <p:nvPr/>
            </p:nvSpPr>
            <p:spPr>
              <a:xfrm>
                <a:off x="3284537" y="4858020"/>
                <a:ext cx="2037994" cy="463268"/>
              </a:xfrm>
              <a:prstGeom prst="rect">
                <a:avLst/>
              </a:prstGeom>
              <a:blipFill>
                <a:blip r:embed="rId3"/>
                <a:stretch>
                  <a:fillRect l="-1242" t="-83784" b="-81081"/>
                </a:stretch>
              </a:blipFill>
            </p:spPr>
            <p:txBody>
              <a:bodyPr/>
              <a:lstStyle/>
              <a:p>
                <a:r>
                  <a:rPr lang="en-US">
                    <a:noFill/>
                  </a:rPr>
                  <a:t> </a:t>
                </a:r>
              </a:p>
            </p:txBody>
          </p:sp>
        </mc:Fallback>
      </mc:AlternateContent>
      <p:sp>
        <p:nvSpPr>
          <p:cNvPr id="6" name="Right Arrow 5"/>
          <p:cNvSpPr/>
          <p:nvPr/>
        </p:nvSpPr>
        <p:spPr>
          <a:xfrm>
            <a:off x="2697907" y="3042683"/>
            <a:ext cx="404735" cy="2923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 name="Picture 7"/>
          <p:cNvPicPr>
            <a:picLocks noChangeAspect="1"/>
          </p:cNvPicPr>
          <p:nvPr/>
        </p:nvPicPr>
        <p:blipFill>
          <a:blip r:embed="rId4"/>
          <a:stretch>
            <a:fillRect/>
          </a:stretch>
        </p:blipFill>
        <p:spPr>
          <a:xfrm>
            <a:off x="171180" y="2026046"/>
            <a:ext cx="2484329" cy="4176635"/>
          </a:xfrm>
          <a:prstGeom prst="rect">
            <a:avLst/>
          </a:prstGeom>
        </p:spPr>
      </p:pic>
      <p:pic>
        <p:nvPicPr>
          <p:cNvPr id="9" name="Picture 8"/>
          <p:cNvPicPr>
            <a:picLocks noChangeAspect="1"/>
          </p:cNvPicPr>
          <p:nvPr/>
        </p:nvPicPr>
        <p:blipFill>
          <a:blip r:embed="rId5"/>
          <a:stretch>
            <a:fillRect/>
          </a:stretch>
        </p:blipFill>
        <p:spPr>
          <a:xfrm>
            <a:off x="6187822" y="2026046"/>
            <a:ext cx="2500169" cy="2316671"/>
          </a:xfrm>
          <a:prstGeom prst="rect">
            <a:avLst/>
          </a:prstGeom>
        </p:spPr>
      </p:pic>
      <p:sp>
        <p:nvSpPr>
          <p:cNvPr id="10" name="Right Arrow 9"/>
          <p:cNvSpPr/>
          <p:nvPr/>
        </p:nvSpPr>
        <p:spPr>
          <a:xfrm rot="10800000">
            <a:off x="5659096" y="3054270"/>
            <a:ext cx="404735" cy="2923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6"/>
          <a:stretch>
            <a:fillRect/>
          </a:stretch>
        </p:blipFill>
        <p:spPr>
          <a:xfrm>
            <a:off x="3144071" y="2269803"/>
            <a:ext cx="2473595" cy="1828566"/>
          </a:xfrm>
          <a:prstGeom prst="rect">
            <a:avLst/>
          </a:prstGeom>
        </p:spPr>
      </p:pic>
      <p:sp>
        <p:nvSpPr>
          <p:cNvPr id="12" name="TextBox 11"/>
          <p:cNvSpPr txBox="1"/>
          <p:nvPr/>
        </p:nvSpPr>
        <p:spPr>
          <a:xfrm>
            <a:off x="3970512" y="1912413"/>
            <a:ext cx="820712" cy="300082"/>
          </a:xfrm>
          <a:prstGeom prst="rect">
            <a:avLst/>
          </a:prstGeom>
          <a:noFill/>
        </p:spPr>
        <p:txBody>
          <a:bodyPr wrap="square" rtlCol="0">
            <a:spAutoFit/>
          </a:bodyPr>
          <a:lstStyle/>
          <a:p>
            <a:r>
              <a:rPr lang="en-US" sz="1350" dirty="0"/>
              <a:t>MODEL</a:t>
            </a:r>
          </a:p>
        </p:txBody>
      </p:sp>
      <p:sp>
        <p:nvSpPr>
          <p:cNvPr id="13" name="Rectangle 12"/>
          <p:cNvSpPr/>
          <p:nvPr/>
        </p:nvSpPr>
        <p:spPr>
          <a:xfrm>
            <a:off x="6284627" y="3004155"/>
            <a:ext cx="1517754" cy="13385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p:cNvSpPr/>
          <p:nvPr/>
        </p:nvSpPr>
        <p:spPr>
          <a:xfrm>
            <a:off x="7802380" y="3004155"/>
            <a:ext cx="350396" cy="13385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Picture 4">
            <a:extLst>
              <a:ext uri="{FF2B5EF4-FFF2-40B4-BE49-F238E27FC236}">
                <a16:creationId xmlns:a16="http://schemas.microsoft.com/office/drawing/2014/main" id="{95CE9894-E961-A041-B854-95F99F4731B6}"/>
              </a:ext>
            </a:extLst>
          </p:cNvPr>
          <p:cNvPicPr>
            <a:picLocks noChangeAspect="1"/>
          </p:cNvPicPr>
          <p:nvPr/>
        </p:nvPicPr>
        <p:blipFill>
          <a:blip r:embed="rId7"/>
          <a:stretch>
            <a:fillRect/>
          </a:stretch>
        </p:blipFill>
        <p:spPr>
          <a:xfrm>
            <a:off x="6054956" y="4622572"/>
            <a:ext cx="2173829" cy="1490472"/>
          </a:xfrm>
          <a:prstGeom prst="rect">
            <a:avLst/>
          </a:prstGeom>
        </p:spPr>
      </p:pic>
      <p:pic>
        <p:nvPicPr>
          <p:cNvPr id="15" name="Picture 14"/>
          <p:cNvPicPr>
            <a:picLocks noChangeAspect="1"/>
          </p:cNvPicPr>
          <p:nvPr/>
        </p:nvPicPr>
        <p:blipFill>
          <a:blip r:embed="rId8"/>
          <a:stretch>
            <a:fillRect/>
          </a:stretch>
        </p:blipFill>
        <p:spPr>
          <a:xfrm>
            <a:off x="7802380" y="3017784"/>
            <a:ext cx="350396" cy="1324933"/>
          </a:xfrm>
          <a:prstGeom prst="rect">
            <a:avLst/>
          </a:prstGeom>
        </p:spPr>
      </p:pic>
      <p:sp>
        <p:nvSpPr>
          <p:cNvPr id="17" name="Rectangle 16"/>
          <p:cNvSpPr/>
          <p:nvPr/>
        </p:nvSpPr>
        <p:spPr>
          <a:xfrm>
            <a:off x="6152304" y="4808955"/>
            <a:ext cx="538846" cy="13076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ight Arrow 17"/>
          <p:cNvSpPr/>
          <p:nvPr/>
        </p:nvSpPr>
        <p:spPr>
          <a:xfrm rot="10800000">
            <a:off x="5557451" y="5041900"/>
            <a:ext cx="404735" cy="2923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extBox 18"/>
          <p:cNvSpPr txBox="1"/>
          <p:nvPr/>
        </p:nvSpPr>
        <p:spPr>
          <a:xfrm>
            <a:off x="560684" y="1554167"/>
            <a:ext cx="1705319" cy="300082"/>
          </a:xfrm>
          <a:prstGeom prst="rect">
            <a:avLst/>
          </a:prstGeom>
          <a:noFill/>
        </p:spPr>
        <p:txBody>
          <a:bodyPr wrap="square" rtlCol="0">
            <a:spAutoFit/>
          </a:bodyPr>
          <a:lstStyle/>
          <a:p>
            <a:pPr algn="ctr"/>
            <a:r>
              <a:rPr lang="en-US" sz="1350" dirty="0"/>
              <a:t>Training Set</a:t>
            </a:r>
          </a:p>
        </p:txBody>
      </p:sp>
      <p:sp>
        <p:nvSpPr>
          <p:cNvPr id="20" name="TextBox 19"/>
          <p:cNvSpPr txBox="1"/>
          <p:nvPr/>
        </p:nvSpPr>
        <p:spPr>
          <a:xfrm>
            <a:off x="6886119" y="1551439"/>
            <a:ext cx="1406257" cy="300082"/>
          </a:xfrm>
          <a:prstGeom prst="rect">
            <a:avLst/>
          </a:prstGeom>
          <a:noFill/>
        </p:spPr>
        <p:txBody>
          <a:bodyPr wrap="square" rtlCol="0">
            <a:spAutoFit/>
          </a:bodyPr>
          <a:lstStyle/>
          <a:p>
            <a:pPr algn="ctr"/>
            <a:r>
              <a:rPr lang="en-US" sz="1350" dirty="0"/>
              <a:t>Test Set</a:t>
            </a:r>
          </a:p>
        </p:txBody>
      </p:sp>
      <mc:AlternateContent xmlns:mc="http://schemas.openxmlformats.org/markup-compatibility/2006" xmlns:a14="http://schemas.microsoft.com/office/drawing/2010/main">
        <mc:Choice Requires="a14">
          <p:sp>
            <p:nvSpPr>
              <p:cNvPr id="21" name="Rectangle 20"/>
              <p:cNvSpPr/>
              <p:nvPr/>
            </p:nvSpPr>
            <p:spPr>
              <a:xfrm>
                <a:off x="7913554" y="6117235"/>
                <a:ext cx="378822" cy="300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charset="0"/>
                            </a:rPr>
                            <m:t>𝑥</m:t>
                          </m:r>
                        </m:e>
                        <m:sub>
                          <m:r>
                            <a:rPr lang="en-US" sz="1350" i="1">
                              <a:latin typeface="Cambria Math" charset="0"/>
                            </a:rPr>
                            <m:t>𝑖</m:t>
                          </m:r>
                        </m:sub>
                      </m:sSub>
                    </m:oMath>
                  </m:oMathPara>
                </a14:m>
                <a:endParaRPr lang="en-US" sz="1350" dirty="0"/>
              </a:p>
            </p:txBody>
          </p:sp>
        </mc:Choice>
        <mc:Fallback xmlns="">
          <p:sp>
            <p:nvSpPr>
              <p:cNvPr id="21" name="Rectangle 20"/>
              <p:cNvSpPr>
                <a:spLocks noRot="1" noChangeAspect="1" noMove="1" noResize="1" noEditPoints="1" noAdjustHandles="1" noChangeArrowheads="1" noChangeShapeType="1" noTextEdit="1"/>
              </p:cNvSpPr>
              <p:nvPr/>
            </p:nvSpPr>
            <p:spPr>
              <a:xfrm>
                <a:off x="7913554" y="6117235"/>
                <a:ext cx="378822" cy="30008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6284627" y="6144675"/>
                <a:ext cx="378822" cy="300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acc>
                            <m:accPr>
                              <m:chr m:val="̃"/>
                              <m:ctrlPr>
                                <a:rPr lang="en-US" sz="1350" i="1">
                                  <a:latin typeface="Cambria Math" panose="02040503050406030204" pitchFamily="18" charset="0"/>
                                </a:rPr>
                              </m:ctrlPr>
                            </m:accPr>
                            <m:e>
                              <m:r>
                                <a:rPr lang="en-US" sz="1350" i="1">
                                  <a:latin typeface="Cambria Math" charset="0"/>
                                </a:rPr>
                                <m:t>𝑥</m:t>
                              </m:r>
                            </m:e>
                          </m:acc>
                        </m:e>
                        <m:sub>
                          <m:r>
                            <a:rPr lang="en-US" sz="1350" i="1">
                              <a:latin typeface="Cambria Math" charset="0"/>
                            </a:rPr>
                            <m:t>𝑖</m:t>
                          </m:r>
                        </m:sub>
                      </m:sSub>
                    </m:oMath>
                  </m:oMathPara>
                </a14:m>
                <a:endParaRPr lang="en-US" sz="1350" dirty="0"/>
              </a:p>
            </p:txBody>
          </p:sp>
        </mc:Choice>
        <mc:Fallback xmlns="">
          <p:sp>
            <p:nvSpPr>
              <p:cNvPr id="22" name="Rectangle 21"/>
              <p:cNvSpPr>
                <a:spLocks noRot="1" noChangeAspect="1" noMove="1" noResize="1" noEditPoints="1" noAdjustHandles="1" noChangeArrowheads="1" noChangeShapeType="1" noTextEdit="1"/>
              </p:cNvSpPr>
              <p:nvPr/>
            </p:nvSpPr>
            <p:spPr>
              <a:xfrm>
                <a:off x="6284627" y="6144675"/>
                <a:ext cx="378822" cy="300082"/>
              </a:xfrm>
              <a:prstGeom prst="rect">
                <a:avLst/>
              </a:prstGeom>
              <a:blipFill>
                <a:blip r:embed="rId10"/>
                <a:stretch>
                  <a:fillRect/>
                </a:stretch>
              </a:blipFill>
            </p:spPr>
            <p:txBody>
              <a:bodyPr/>
              <a:lstStyle/>
              <a:p>
                <a:r>
                  <a:rPr lang="en-US">
                    <a:noFill/>
                  </a:rPr>
                  <a:t> </a:t>
                </a:r>
              </a:p>
            </p:txBody>
          </p:sp>
        </mc:Fallback>
      </mc:AlternateContent>
      <p:sp>
        <p:nvSpPr>
          <p:cNvPr id="23" name="Right Arrow 22"/>
          <p:cNvSpPr/>
          <p:nvPr/>
        </p:nvSpPr>
        <p:spPr>
          <a:xfrm rot="2438045">
            <a:off x="5603836" y="4301945"/>
            <a:ext cx="404735" cy="2923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4" name="Picture 23"/>
          <p:cNvPicPr>
            <a:picLocks noChangeAspect="1"/>
          </p:cNvPicPr>
          <p:nvPr/>
        </p:nvPicPr>
        <p:blipFill rotWithShape="1">
          <a:blip r:embed="rId11"/>
          <a:srcRect t="2565"/>
          <a:stretch/>
        </p:blipFill>
        <p:spPr>
          <a:xfrm>
            <a:off x="3003774" y="5486400"/>
            <a:ext cx="2656222" cy="393128"/>
          </a:xfrm>
          <a:prstGeom prst="rect">
            <a:avLst/>
          </a:prstGeom>
        </p:spPr>
      </p:pic>
    </p:spTree>
    <p:extLst>
      <p:ext uri="{BB962C8B-B14F-4D97-AF65-F5344CB8AC3E}">
        <p14:creationId xmlns:p14="http://schemas.microsoft.com/office/powerpoint/2010/main" val="9852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par>
                                <p:cTn id="45" presetID="1"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par>
                                <p:cTn id="57" presetID="42" presetClass="path" presetSubtype="0" accel="50000" decel="50000" fill="hold" nodeType="withEffect">
                                  <p:stCondLst>
                                    <p:cond delay="0"/>
                                  </p:stCondLst>
                                  <p:childTnLst>
                                    <p:animMotion origin="layout" path="M 0.00034 -0.00023 L 0.00694 0.26343 " pathEditMode="relative" rAng="0" ptsTypes="AA">
                                      <p:cBhvr>
                                        <p:cTn id="58" dur="2000" fill="hold"/>
                                        <p:tgtEl>
                                          <p:spTgt spid="15"/>
                                        </p:tgtEl>
                                        <p:attrNameLst>
                                          <p:attrName>ppt_x</p:attrName>
                                          <p:attrName>ppt_y</p:attrName>
                                        </p:attrNameLst>
                                      </p:cBhvr>
                                      <p:rCtr x="330" y="13171"/>
                                    </p:animMotion>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500"/>
                                        <p:tgtEl>
                                          <p:spTgt spid="17"/>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500"/>
                                        <p:tgtEl>
                                          <p:spTgt spid="2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500"/>
                                        <p:tgtEl>
                                          <p:spTgt spid="18"/>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4"/>
                                        </p:tgtEl>
                                        <p:attrNameLst>
                                          <p:attrName>style.visibility</p:attrName>
                                        </p:attrNameLst>
                                      </p:cBhvr>
                                      <p:to>
                                        <p:strVal val="visible"/>
                                      </p:to>
                                    </p:set>
                                    <p:anim calcmode="lin" valueType="num">
                                      <p:cBhvr additive="base">
                                        <p:cTn id="81" dur="500" fill="hold"/>
                                        <p:tgtEl>
                                          <p:spTgt spid="4"/>
                                        </p:tgtEl>
                                        <p:attrNameLst>
                                          <p:attrName>ppt_x</p:attrName>
                                        </p:attrNameLst>
                                      </p:cBhvr>
                                      <p:tavLst>
                                        <p:tav tm="0">
                                          <p:val>
                                            <p:strVal val="#ppt_x"/>
                                          </p:val>
                                        </p:tav>
                                        <p:tav tm="100000">
                                          <p:val>
                                            <p:strVal val="#ppt_x"/>
                                          </p:val>
                                        </p:tav>
                                      </p:tavLst>
                                    </p:anim>
                                    <p:anim calcmode="lin" valueType="num">
                                      <p:cBhvr additive="base">
                                        <p:cTn id="8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fade">
                                      <p:cBhvr>
                                        <p:cTn id="8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10" grpId="0" animBg="1"/>
      <p:bldP spid="12" grpId="0"/>
      <p:bldP spid="13" grpId="0" animBg="1"/>
      <p:bldP spid="14" grpId="0" animBg="1"/>
      <p:bldP spid="17" grpId="0" animBg="1"/>
      <p:bldP spid="18" grpId="0" animBg="1"/>
      <p:bldP spid="19" grpId="0"/>
      <p:bldP spid="20" grpId="0"/>
      <p:bldP spid="21" grpId="0"/>
      <p:bldP spid="22" grpId="0"/>
      <p:bldP spid="23"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70" y="505659"/>
            <a:ext cx="9296399" cy="195916"/>
          </a:xfrm>
        </p:spPr>
        <p:txBody>
          <a:bodyPr>
            <a:noAutofit/>
          </a:bodyPr>
          <a:lstStyle/>
          <a:p>
            <a:r>
              <a:rPr lang="en-US" sz="3600" dirty="0"/>
              <a:t>How to Choose the Train and Test Sets?</a:t>
            </a:r>
          </a:p>
        </p:txBody>
      </p:sp>
      <p:pic>
        <p:nvPicPr>
          <p:cNvPr id="3" name="Picture 2">
            <a:extLst>
              <a:ext uri="{FF2B5EF4-FFF2-40B4-BE49-F238E27FC236}">
                <a16:creationId xmlns:a16="http://schemas.microsoft.com/office/drawing/2014/main" id="{88644405-ECC1-C540-9796-D03794389FAB}"/>
              </a:ext>
            </a:extLst>
          </p:cNvPr>
          <p:cNvPicPr>
            <a:picLocks noChangeAspect="1"/>
          </p:cNvPicPr>
          <p:nvPr/>
        </p:nvPicPr>
        <p:blipFill>
          <a:blip r:embed="rId2"/>
          <a:stretch>
            <a:fillRect/>
          </a:stretch>
        </p:blipFill>
        <p:spPr>
          <a:xfrm>
            <a:off x="2221542" y="2971742"/>
            <a:ext cx="2697427" cy="3581458"/>
          </a:xfrm>
          <a:prstGeom prst="rect">
            <a:avLst/>
          </a:prstGeom>
        </p:spPr>
      </p:pic>
      <p:sp>
        <p:nvSpPr>
          <p:cNvPr id="5" name="TextBox 4"/>
          <p:cNvSpPr txBox="1"/>
          <p:nvPr/>
        </p:nvSpPr>
        <p:spPr>
          <a:xfrm>
            <a:off x="2378939" y="1447800"/>
            <a:ext cx="5936105" cy="1338828"/>
          </a:xfrm>
          <a:prstGeom prst="rect">
            <a:avLst/>
          </a:prstGeom>
          <a:noFill/>
        </p:spPr>
        <p:txBody>
          <a:bodyPr wrap="square" rtlCol="0">
            <a:spAutoFit/>
          </a:bodyPr>
          <a:lstStyle/>
          <a:p>
            <a:r>
              <a:rPr lang="en-US" sz="1350" dirty="0"/>
              <a:t>Things to Consider:</a:t>
            </a:r>
          </a:p>
          <a:p>
            <a:pPr marL="257175" indent="-257175">
              <a:buAutoNum type="arabicPeriod"/>
            </a:pPr>
            <a:r>
              <a:rPr lang="en-US" sz="1350" dirty="0"/>
              <a:t>General guidance is to use 10 observations per parameter you are estimating.  </a:t>
            </a:r>
          </a:p>
          <a:p>
            <a:pPr marL="257175" indent="-257175">
              <a:buAutoNum type="arabicPeriod"/>
            </a:pPr>
            <a:r>
              <a:rPr lang="en-US" sz="1350" dirty="0"/>
              <a:t>Select observations to training and test sets randomly to protect against bias.</a:t>
            </a:r>
          </a:p>
          <a:p>
            <a:pPr marL="257175" indent="-257175">
              <a:buAutoNum type="arabicPeriod"/>
            </a:pPr>
            <a:r>
              <a:rPr lang="en-US" sz="1350" dirty="0"/>
              <a:t>General guidance is about 2/3 to ¾ Training and 1/3 to ¼ Test.  </a:t>
            </a:r>
          </a:p>
        </p:txBody>
      </p:sp>
      <p:pic>
        <p:nvPicPr>
          <p:cNvPr id="6" name="Picture 5"/>
          <p:cNvPicPr>
            <a:picLocks noChangeAspect="1"/>
          </p:cNvPicPr>
          <p:nvPr/>
        </p:nvPicPr>
        <p:blipFill>
          <a:blip r:embed="rId3"/>
          <a:stretch>
            <a:fillRect/>
          </a:stretch>
        </p:blipFill>
        <p:spPr>
          <a:xfrm>
            <a:off x="209628" y="1537390"/>
            <a:ext cx="1517238" cy="5015810"/>
          </a:xfrm>
          <a:prstGeom prst="rect">
            <a:avLst/>
          </a:prstGeom>
        </p:spPr>
      </p:pic>
      <p:sp>
        <p:nvSpPr>
          <p:cNvPr id="7" name="Right Arrow 6"/>
          <p:cNvSpPr/>
          <p:nvPr/>
        </p:nvSpPr>
        <p:spPr>
          <a:xfrm>
            <a:off x="1816807" y="3571417"/>
            <a:ext cx="404735" cy="2923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Oval 9"/>
          <p:cNvSpPr/>
          <p:nvPr/>
        </p:nvSpPr>
        <p:spPr>
          <a:xfrm>
            <a:off x="2062185" y="2971800"/>
            <a:ext cx="3119415" cy="31692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E550540F-B631-BD43-B701-BC5357359C9D}"/>
              </a:ext>
            </a:extLst>
          </p:cNvPr>
          <p:cNvPicPr>
            <a:picLocks noChangeAspect="1"/>
          </p:cNvPicPr>
          <p:nvPr/>
        </p:nvPicPr>
        <p:blipFill>
          <a:blip r:embed="rId4"/>
          <a:stretch>
            <a:fillRect/>
          </a:stretch>
        </p:blipFill>
        <p:spPr>
          <a:xfrm>
            <a:off x="3965533" y="4254407"/>
            <a:ext cx="1953582" cy="2298793"/>
          </a:xfrm>
          <a:prstGeom prst="rect">
            <a:avLst/>
          </a:prstGeom>
        </p:spPr>
      </p:pic>
      <p:sp>
        <p:nvSpPr>
          <p:cNvPr id="11" name="Right Arrow 10"/>
          <p:cNvSpPr/>
          <p:nvPr/>
        </p:nvSpPr>
        <p:spPr>
          <a:xfrm>
            <a:off x="1783080" y="5519931"/>
            <a:ext cx="2122513" cy="2923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Oval 12"/>
          <p:cNvSpPr/>
          <p:nvPr/>
        </p:nvSpPr>
        <p:spPr>
          <a:xfrm>
            <a:off x="3657600" y="4216401"/>
            <a:ext cx="2228381" cy="21210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0" name="Picture 19"/>
          <p:cNvPicPr>
            <a:picLocks noChangeAspect="1"/>
          </p:cNvPicPr>
          <p:nvPr/>
        </p:nvPicPr>
        <p:blipFill rotWithShape="1">
          <a:blip r:embed="rId5"/>
          <a:srcRect t="19999" b="10326"/>
          <a:stretch/>
        </p:blipFill>
        <p:spPr>
          <a:xfrm>
            <a:off x="5995315" y="4340710"/>
            <a:ext cx="2691485" cy="202368"/>
          </a:xfrm>
          <a:prstGeom prst="rect">
            <a:avLst/>
          </a:prstGeom>
        </p:spPr>
      </p:pic>
      <p:pic>
        <p:nvPicPr>
          <p:cNvPr id="8" name="Picture 7">
            <a:extLst>
              <a:ext uri="{FF2B5EF4-FFF2-40B4-BE49-F238E27FC236}">
                <a16:creationId xmlns:a16="http://schemas.microsoft.com/office/drawing/2014/main" id="{EAA39AD1-D837-D749-9C09-298FC12B49F1}"/>
              </a:ext>
            </a:extLst>
          </p:cNvPr>
          <p:cNvPicPr>
            <a:picLocks noChangeAspect="1"/>
          </p:cNvPicPr>
          <p:nvPr/>
        </p:nvPicPr>
        <p:blipFill>
          <a:blip r:embed="rId6"/>
          <a:stretch>
            <a:fillRect/>
          </a:stretch>
        </p:blipFill>
        <p:spPr>
          <a:xfrm>
            <a:off x="3621892" y="3350935"/>
            <a:ext cx="5193799" cy="182880"/>
          </a:xfrm>
          <a:prstGeom prst="rect">
            <a:avLst/>
          </a:prstGeom>
        </p:spPr>
      </p:pic>
    </p:spTree>
    <p:extLst>
      <p:ext uri="{BB962C8B-B14F-4D97-AF65-F5344CB8AC3E}">
        <p14:creationId xmlns:p14="http://schemas.microsoft.com/office/powerpoint/2010/main" val="1728835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10"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animBg="1"/>
      <p:bldP spid="11" grpId="0" animBg="1"/>
      <p:bldP spid="13"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503" y="152400"/>
            <a:ext cx="8118111" cy="994172"/>
          </a:xfrm>
        </p:spPr>
        <p:txBody>
          <a:bodyPr>
            <a:normAutofit fontScale="90000"/>
          </a:bodyPr>
          <a:lstStyle/>
          <a:p>
            <a:r>
              <a:rPr lang="en-US" dirty="0"/>
              <a:t>Putting it All Together: </a:t>
            </a:r>
            <a:br>
              <a:rPr lang="en-US" dirty="0"/>
            </a:br>
            <a:r>
              <a:rPr lang="en-US" dirty="0"/>
              <a:t>Steps in Cross Validation</a:t>
            </a:r>
          </a:p>
        </p:txBody>
      </p:sp>
      <p:sp>
        <p:nvSpPr>
          <p:cNvPr id="3" name="Content Placeholder 2"/>
          <p:cNvSpPr>
            <a:spLocks noGrp="1"/>
          </p:cNvSpPr>
          <p:nvPr>
            <p:ph idx="1"/>
          </p:nvPr>
        </p:nvSpPr>
        <p:spPr>
          <a:xfrm>
            <a:off x="340264" y="1524000"/>
            <a:ext cx="8780489" cy="3263504"/>
          </a:xfrm>
        </p:spPr>
        <p:txBody>
          <a:bodyPr/>
          <a:lstStyle/>
          <a:p>
            <a:pPr marL="385763" indent="-385763" defTabSz="685800">
              <a:spcBef>
                <a:spcPts val="0"/>
              </a:spcBef>
              <a:buFontTx/>
              <a:buAutoNum type="arabicPeriod"/>
              <a:defRPr/>
            </a:pPr>
            <a:r>
              <a:rPr lang="en-US" dirty="0"/>
              <a:t>Divide the data set with responses into a ”Training Set” and a “Test Set”.</a:t>
            </a:r>
          </a:p>
          <a:p>
            <a:pPr marL="385763" indent="-385763" defTabSz="685800">
              <a:spcBef>
                <a:spcPts val="0"/>
              </a:spcBef>
              <a:buFontTx/>
              <a:buAutoNum type="arabicPeriod"/>
              <a:defRPr/>
            </a:pPr>
            <a:r>
              <a:rPr lang="en-US" dirty="0"/>
              <a:t>Train a model on the Training Set. (“Train” =  estimate parameters.)</a:t>
            </a:r>
          </a:p>
          <a:p>
            <a:pPr marL="385763" indent="-385763" defTabSz="685800">
              <a:spcBef>
                <a:spcPts val="0"/>
              </a:spcBef>
              <a:buFontTx/>
              <a:buAutoNum type="arabicPeriod"/>
              <a:defRPr/>
            </a:pPr>
            <a:r>
              <a:rPr lang="en-US" dirty="0"/>
              <a:t>Generate prediction using this model for the Test Set explanatory variables.</a:t>
            </a:r>
          </a:p>
          <a:p>
            <a:pPr marL="385763" indent="-385763" defTabSz="685800">
              <a:spcBef>
                <a:spcPts val="0"/>
              </a:spcBef>
              <a:buFontTx/>
              <a:buAutoNum type="arabicPeriod"/>
              <a:defRPr/>
            </a:pPr>
            <a:r>
              <a:rPr lang="en-US" dirty="0"/>
              <a:t>Find the MSPE using the predictions and the actual values from the Test Set.</a:t>
            </a:r>
          </a:p>
          <a:p>
            <a:pPr marL="385763" indent="-385763" defTabSz="685800">
              <a:spcBef>
                <a:spcPts val="0"/>
              </a:spcBef>
              <a:buFontTx/>
              <a:buAutoNum type="arabicPeriod"/>
              <a:defRPr/>
            </a:pPr>
            <a:r>
              <a:rPr lang="en-US" dirty="0"/>
              <a:t>Repeat 2 – 4 for competing models.</a:t>
            </a:r>
          </a:p>
          <a:p>
            <a:pPr marL="385763" indent="-385763" defTabSz="685800">
              <a:spcBef>
                <a:spcPts val="0"/>
              </a:spcBef>
              <a:buFontTx/>
              <a:buAutoNum type="arabicPeriod"/>
              <a:defRPr/>
            </a:pPr>
            <a:r>
              <a:rPr lang="en-US" dirty="0"/>
              <a:t>Compare MSPEs of Competing Models.     </a:t>
            </a:r>
          </a:p>
        </p:txBody>
      </p:sp>
    </p:spTree>
    <p:extLst>
      <p:ext uri="{BB962C8B-B14F-4D97-AF65-F5344CB8AC3E}">
        <p14:creationId xmlns:p14="http://schemas.microsoft.com/office/powerpoint/2010/main" val="60012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a:t>
            </a:r>
          </a:p>
        </p:txBody>
      </p:sp>
      <p:sp>
        <p:nvSpPr>
          <p:cNvPr id="4" name="Rectangle 3"/>
          <p:cNvSpPr/>
          <p:nvPr/>
        </p:nvSpPr>
        <p:spPr>
          <a:xfrm>
            <a:off x="18081" y="1840141"/>
            <a:ext cx="9161408" cy="415498"/>
          </a:xfrm>
          <a:prstGeom prst="rect">
            <a:avLst/>
          </a:prstGeom>
        </p:spPr>
        <p:txBody>
          <a:bodyPr wrap="square">
            <a:spAutoFit/>
          </a:bodyPr>
          <a:lstStyle/>
          <a:p>
            <a:pPr marL="385763" indent="-385763">
              <a:buFontTx/>
              <a:buAutoNum type="arabicPeriod"/>
              <a:defRPr/>
            </a:pPr>
            <a:r>
              <a:rPr lang="en-US" sz="2100" dirty="0"/>
              <a:t>Divide the data set with responses into a ”Training Set” and a “Test Set”.</a:t>
            </a:r>
          </a:p>
        </p:txBody>
      </p:sp>
      <p:pic>
        <p:nvPicPr>
          <p:cNvPr id="7" name="Picture 6"/>
          <p:cNvPicPr>
            <a:picLocks noChangeAspect="1"/>
          </p:cNvPicPr>
          <p:nvPr/>
        </p:nvPicPr>
        <p:blipFill rotWithShape="1">
          <a:blip r:embed="rId2"/>
          <a:srcRect t="19999" b="10326"/>
          <a:stretch/>
        </p:blipFill>
        <p:spPr>
          <a:xfrm>
            <a:off x="6169488" y="2445259"/>
            <a:ext cx="2249848" cy="169162"/>
          </a:xfrm>
          <a:prstGeom prst="rect">
            <a:avLst/>
          </a:prstGeom>
        </p:spPr>
      </p:pic>
      <p:pic>
        <p:nvPicPr>
          <p:cNvPr id="8" name="Picture 7"/>
          <p:cNvPicPr>
            <a:picLocks noChangeAspect="1"/>
          </p:cNvPicPr>
          <p:nvPr/>
        </p:nvPicPr>
        <p:blipFill rotWithShape="1">
          <a:blip r:embed="rId3"/>
          <a:srcRect t="12339"/>
          <a:stretch/>
        </p:blipFill>
        <p:spPr>
          <a:xfrm>
            <a:off x="6325817" y="2895600"/>
            <a:ext cx="1937190" cy="1619161"/>
          </a:xfrm>
          <a:prstGeom prst="rect">
            <a:avLst/>
          </a:prstGeom>
        </p:spPr>
      </p:pic>
      <p:pic>
        <p:nvPicPr>
          <p:cNvPr id="9" name="Picture 8">
            <a:extLst>
              <a:ext uri="{FF2B5EF4-FFF2-40B4-BE49-F238E27FC236}">
                <a16:creationId xmlns:a16="http://schemas.microsoft.com/office/drawing/2014/main" id="{588D0863-CFA1-E94A-BBFA-6DCB971AD161}"/>
              </a:ext>
            </a:extLst>
          </p:cNvPr>
          <p:cNvPicPr>
            <a:picLocks noChangeAspect="1"/>
          </p:cNvPicPr>
          <p:nvPr/>
        </p:nvPicPr>
        <p:blipFill>
          <a:blip r:embed="rId4"/>
          <a:stretch>
            <a:fillRect/>
          </a:stretch>
        </p:blipFill>
        <p:spPr>
          <a:xfrm>
            <a:off x="140201" y="2438400"/>
            <a:ext cx="5193799" cy="182880"/>
          </a:xfrm>
          <a:prstGeom prst="rect">
            <a:avLst/>
          </a:prstGeom>
        </p:spPr>
      </p:pic>
      <p:pic>
        <p:nvPicPr>
          <p:cNvPr id="10" name="Picture 9">
            <a:extLst>
              <a:ext uri="{FF2B5EF4-FFF2-40B4-BE49-F238E27FC236}">
                <a16:creationId xmlns:a16="http://schemas.microsoft.com/office/drawing/2014/main" id="{4BAE86FA-5A9B-A34F-A918-FA94F88D15F9}"/>
              </a:ext>
            </a:extLst>
          </p:cNvPr>
          <p:cNvPicPr>
            <a:picLocks noChangeAspect="1"/>
          </p:cNvPicPr>
          <p:nvPr/>
        </p:nvPicPr>
        <p:blipFill rotWithShape="1">
          <a:blip r:embed="rId5"/>
          <a:srcRect t="8510" r="49151"/>
          <a:stretch/>
        </p:blipFill>
        <p:spPr>
          <a:xfrm>
            <a:off x="1149100" y="2820073"/>
            <a:ext cx="1600199" cy="3822765"/>
          </a:xfrm>
          <a:prstGeom prst="rect">
            <a:avLst/>
          </a:prstGeom>
        </p:spPr>
      </p:pic>
    </p:spTree>
    <p:extLst>
      <p:ext uri="{BB962C8B-B14F-4D97-AF65-F5344CB8AC3E}">
        <p14:creationId xmlns:p14="http://schemas.microsoft.com/office/powerpoint/2010/main" val="242350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a:t>
            </a:r>
          </a:p>
        </p:txBody>
      </p:sp>
      <p:sp>
        <p:nvSpPr>
          <p:cNvPr id="4" name="Rectangle 3"/>
          <p:cNvSpPr/>
          <p:nvPr/>
        </p:nvSpPr>
        <p:spPr>
          <a:xfrm>
            <a:off x="1957740" y="1752600"/>
            <a:ext cx="5763373" cy="507831"/>
          </a:xfrm>
          <a:prstGeom prst="rect">
            <a:avLst/>
          </a:prstGeom>
        </p:spPr>
        <p:txBody>
          <a:bodyPr wrap="none">
            <a:spAutoFit/>
          </a:bodyPr>
          <a:lstStyle/>
          <a:p>
            <a:pPr lvl="0">
              <a:defRPr/>
            </a:pPr>
            <a:r>
              <a:rPr lang="en-US" sz="2700" dirty="0"/>
              <a:t>2. Train a model on the Training Set.</a:t>
            </a:r>
          </a:p>
        </p:txBody>
      </p:sp>
      <p:pic>
        <p:nvPicPr>
          <p:cNvPr id="6" name="Picture 5">
            <a:extLst>
              <a:ext uri="{FF2B5EF4-FFF2-40B4-BE49-F238E27FC236}">
                <a16:creationId xmlns:a16="http://schemas.microsoft.com/office/drawing/2014/main" id="{C7D66C01-46BA-AE49-93DE-9F55986B0E45}"/>
              </a:ext>
            </a:extLst>
          </p:cNvPr>
          <p:cNvPicPr>
            <a:picLocks noChangeAspect="1"/>
          </p:cNvPicPr>
          <p:nvPr/>
        </p:nvPicPr>
        <p:blipFill>
          <a:blip r:embed="rId2"/>
          <a:stretch>
            <a:fillRect/>
          </a:stretch>
        </p:blipFill>
        <p:spPr>
          <a:xfrm>
            <a:off x="2864576" y="2743200"/>
            <a:ext cx="3949700" cy="3384233"/>
          </a:xfrm>
          <a:prstGeom prst="rect">
            <a:avLst/>
          </a:prstGeom>
        </p:spPr>
      </p:pic>
    </p:spTree>
    <p:extLst>
      <p:ext uri="{BB962C8B-B14F-4D97-AF65-F5344CB8AC3E}">
        <p14:creationId xmlns:p14="http://schemas.microsoft.com/office/powerpoint/2010/main" val="65591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34"/>
  <p:tag name="MMPROD_UIDATA" val="&lt;database version=&quot;11.0&quot;&gt;&lt;object type=&quot;1&quot; unique_id=&quot;10001&quot;&gt;&lt;object type=&quot;2&quot; unique_id=&quot;47998&quot;&gt;&lt;object type=&quot;3&quot; unique_id=&quot;47999&quot;&gt;&lt;property id=&quot;20148&quot; value=&quot;5&quot;/&gt;&lt;property id=&quot;20300&quot; value=&quot;Slide 1 - &amp;quot;Insert Title Here&amp;quot;&quot;/&gt;&lt;property id=&quot;20307&quot; value=&quot;269&quot;/&gt;&lt;/object&gt;&lt;object type=&quot;3&quot; unique_id=&quot;48000&quot;&gt;&lt;property id=&quot;20148&quot; value=&quot;5&quot;/&gt;&lt;property id=&quot;20300&quot; value=&quot;Slide 2 - &amp;quot;Header&amp;quot;&quot;/&gt;&lt;property id=&quot;20307&quot; value=&quot;266&quot;/&gt;&lt;/object&gt;&lt;object type=&quot;3&quot; unique_id=&quot;48001&quot;&gt;&lt;property id=&quot;20148&quot; value=&quot;5&quot;/&gt;&lt;property id=&quot;20300&quot; value=&quot;Slide 7&quot;/&gt;&lt;property id=&quot;20307&quot; value=&quot;267&quot;/&gt;&lt;/object&gt;&lt;object type=&quot;3&quot; unique_id=&quot;48032&quot;&gt;&lt;property id=&quot;20148&quot; value=&quot;5&quot;/&gt;&lt;property id=&quot;20300&quot; value=&quot;Slide 3&quot;/&gt;&lt;property id=&quot;20307&quot; value=&quot;270&quot;/&gt;&lt;/object&gt;&lt;object type=&quot;3&quot; unique_id=&quot;48033&quot;&gt;&lt;property id=&quot;20148&quot; value=&quot;5&quot;/&gt;&lt;property id=&quot;20300&quot; value=&quot;Slide 4&quot;/&gt;&lt;property id=&quot;20307&quot; value=&quot;271&quot;/&gt;&lt;/object&gt;&lt;object type=&quot;3&quot; unique_id=&quot;48034&quot;&gt;&lt;property id=&quot;20148&quot; value=&quot;5&quot;/&gt;&lt;property id=&quot;20300&quot; value=&quot;Slide 5&quot;/&gt;&lt;property id=&quot;20307&quot; value=&quot;272&quot;/&gt;&lt;/object&gt;&lt;object type=&quot;3&quot; unique_id=&quot;48035&quot;&gt;&lt;property id=&quot;20148&quot; value=&quot;5&quot;/&gt;&lt;property id=&quot;20300&quot; value=&quot;Slide 6&quot;/&gt;&lt;property id=&quot;20307&quot; value=&quot;273&quot;/&gt;&lt;/object&gt;&lt;/object&gt;&lt;object type=&quot;8&quot; unique_id=&quot;48006&quot;&gt;&lt;/object&gt;&lt;/object&gt;&lt;/database&gt;"/>
  <p:tag name="SECTOMILLISECCONVERTED" val="1"/>
</p:tagLst>
</file>

<file path=ppt/theme/theme1.xml><?xml version="1.0" encoding="utf-8"?>
<a:theme xmlns:a="http://schemas.openxmlformats.org/drawingml/2006/main" name="2_Body Slides">
  <a:themeElements>
    <a:clrScheme name="Southern Methodist University palette">
      <a:dk1>
        <a:srgbClr val="000000"/>
      </a:dk1>
      <a:lt1>
        <a:srgbClr val="FFFFFF"/>
      </a:lt1>
      <a:dk2>
        <a:srgbClr val="303651"/>
      </a:dk2>
      <a:lt2>
        <a:srgbClr val="8EB8E5"/>
      </a:lt2>
      <a:accent1>
        <a:srgbClr val="344CA1"/>
      </a:accent1>
      <a:accent2>
        <a:srgbClr val="DDCBA3"/>
      </a:accent2>
      <a:accent3>
        <a:srgbClr val="CC0034"/>
      </a:accent3>
      <a:accent4>
        <a:srgbClr val="928981"/>
      </a:accent4>
      <a:accent5>
        <a:srgbClr val="F9CA12"/>
      </a:accent5>
      <a:accent6>
        <a:srgbClr val="404041"/>
      </a:accent6>
      <a:hlink>
        <a:srgbClr val="0562C1"/>
      </a:hlink>
      <a:folHlink>
        <a:srgbClr val="0563C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42568</TotalTime>
  <Words>6409</Words>
  <Application>Microsoft Macintosh PowerPoint</Application>
  <PresentationFormat>On-screen Show (4:3)</PresentationFormat>
  <Paragraphs>704</Paragraphs>
  <Slides>106</Slides>
  <Notes>4</Notes>
  <HiddenSlides>25</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106</vt:i4>
      </vt:variant>
    </vt:vector>
  </HeadingPairs>
  <TitlesOfParts>
    <vt:vector size="111" baseType="lpstr">
      <vt:lpstr>Arial</vt:lpstr>
      <vt:lpstr>Calibri</vt:lpstr>
      <vt:lpstr>Cambria Math</vt:lpstr>
      <vt:lpstr>Symbol</vt:lpstr>
      <vt:lpstr>2_Body Slides</vt:lpstr>
      <vt:lpstr>Unit 10:  Regression</vt:lpstr>
      <vt:lpstr>The Data Science Pipeline</vt:lpstr>
      <vt:lpstr>Lightboard SLR | First Principles</vt:lpstr>
      <vt:lpstr>First Two Assumptions</vt:lpstr>
      <vt:lpstr>SLR | Practical Setting</vt:lpstr>
      <vt:lpstr>First Two Assumptions</vt:lpstr>
      <vt:lpstr>First Two Assumptions (Another Sample)</vt:lpstr>
      <vt:lpstr>First Two Assumptions</vt:lpstr>
      <vt:lpstr>First Two Assumptions</vt:lpstr>
      <vt:lpstr>First Two Assumptions</vt:lpstr>
      <vt:lpstr>First Two Assumptions</vt:lpstr>
      <vt:lpstr>Source: Francois Nielsen</vt:lpstr>
      <vt:lpstr>PowerPoint Presentation</vt:lpstr>
      <vt:lpstr>SLR | Interpretation: Intercept and Slope</vt:lpstr>
      <vt:lpstr>Interpreting the Intercept and Slope</vt:lpstr>
      <vt:lpstr>Interpreting the Intercept and Slope</vt:lpstr>
      <vt:lpstr>Concept Check</vt:lpstr>
      <vt:lpstr>PowerPoint Presentation</vt:lpstr>
      <vt:lpstr>SLR | Prediction</vt:lpstr>
      <vt:lpstr>Prediction</vt:lpstr>
      <vt:lpstr>Prediction</vt:lpstr>
      <vt:lpstr>Prediction</vt:lpstr>
      <vt:lpstr>Prediction</vt:lpstr>
      <vt:lpstr>Concept Check</vt:lpstr>
      <vt:lpstr>PowerPoint Presentation</vt:lpstr>
      <vt:lpstr>Lightboard | Residuals / SSE</vt:lpstr>
      <vt:lpstr>Residuals / SSE</vt:lpstr>
      <vt:lpstr>PowerPoint Presentation</vt:lpstr>
      <vt:lpstr>Concept Check</vt:lpstr>
      <vt:lpstr>PowerPoint Presentation</vt:lpstr>
      <vt:lpstr>Least Squares Regression Line</vt:lpstr>
      <vt:lpstr>Least Squares Regression Line</vt:lpstr>
      <vt:lpstr>PowerPoint Presentation</vt:lpstr>
      <vt:lpstr>Concept Check</vt:lpstr>
      <vt:lpstr>PowerPoint Presentation</vt:lpstr>
      <vt:lpstr>Lightboard | Assumption 3 and 4</vt:lpstr>
      <vt:lpstr>MSE and Assumption 3 and 4</vt:lpstr>
      <vt:lpstr>PowerPoint Presentation</vt:lpstr>
      <vt:lpstr>Lightboard | Parameter Estimation</vt:lpstr>
      <vt:lpstr>Parameter Estimation  (Two Lightboards?)</vt:lpstr>
      <vt:lpstr>PowerPoint Presentation</vt:lpstr>
      <vt:lpstr>R, Pvalue, and the  Parameter Estimate Table</vt:lpstr>
      <vt:lpstr>SLR | R and The Parameter Estimate Table</vt:lpstr>
      <vt:lpstr>PowerPoint Presentation</vt:lpstr>
      <vt:lpstr>PowerPoint Presentation</vt:lpstr>
      <vt:lpstr>Parameter Estimates</vt:lpstr>
      <vt:lpstr>SLR | R and The Parameter Estimate Table</vt:lpstr>
      <vt:lpstr>SLR | R and The Parameter Estimate Table</vt:lpstr>
      <vt:lpstr>PowerPoint Presentation</vt:lpstr>
      <vt:lpstr>SLR | Example: MPG versus Weight</vt:lpstr>
      <vt:lpstr>mtcars: MPG v. Weight</vt:lpstr>
      <vt:lpstr>mtcars: MPG v. Weight</vt:lpstr>
      <vt:lpstr>mtcars: MPG v. Weight</vt:lpstr>
      <vt:lpstr>mtcars: MPG v. Weight</vt:lpstr>
      <vt:lpstr>mtcars: MPG v. Weight</vt:lpstr>
      <vt:lpstr>mtcars: MPG v. Weight</vt:lpstr>
      <vt:lpstr>PowerPoint Presentation</vt:lpstr>
      <vt:lpstr>Extensions | Transformations</vt:lpstr>
      <vt:lpstr>Recall: mpg versus weight</vt:lpstr>
      <vt:lpstr>Recall: mpg versus weight</vt:lpstr>
      <vt:lpstr>Consider the model:  mpg versus weight and weight2</vt:lpstr>
      <vt:lpstr>Recall: mpg versus weight</vt:lpstr>
      <vt:lpstr>Consider the model:  mpg versus weight and weight2</vt:lpstr>
      <vt:lpstr>Recall: mpg versus weight</vt:lpstr>
      <vt:lpstr>Recall: mpg versus weight</vt:lpstr>
      <vt:lpstr>PowerPoint Presentation</vt:lpstr>
      <vt:lpstr>Extensions | Adding Predictors / MLR</vt:lpstr>
      <vt:lpstr>Example:  MPG v. Weight and Horsepower</vt:lpstr>
      <vt:lpstr>Example:  MPG v. Weight and Horsepower</vt:lpstr>
      <vt:lpstr>Example:  MPG v. Weight and Horsepower</vt:lpstr>
      <vt:lpstr>Example:  MPG v. Weight and Horsepower</vt:lpstr>
      <vt:lpstr>Example:  MPG v. Weight and Horsepower</vt:lpstr>
      <vt:lpstr>PowerPoint Presentation</vt:lpstr>
      <vt:lpstr>Adding Predictors /  Assumptions of MLR and the  Curse of Dimensionality</vt:lpstr>
      <vt:lpstr>Assumptions: MLR</vt:lpstr>
      <vt:lpstr>Plot of Assumptions Being Met</vt:lpstr>
      <vt:lpstr>Plot of Assumptions Being Met</vt:lpstr>
      <vt:lpstr>Histogram and Scatterplot of Residuals</vt:lpstr>
      <vt:lpstr>Histogram and Scatterplot of Residuals</vt:lpstr>
      <vt:lpstr>Scatterplots and Correlations </vt:lpstr>
      <vt:lpstr>Assumptions:  MPG v. Weight and Horsepower</vt:lpstr>
      <vt:lpstr>MPG v. Weight</vt:lpstr>
      <vt:lpstr>MPG v. Weight </vt:lpstr>
      <vt:lpstr>MPG v. Weight v. Horsepower</vt:lpstr>
      <vt:lpstr>MPG v. Weight v. Horsepower</vt:lpstr>
      <vt:lpstr>MPG v. Weight v. Horsepower</vt:lpstr>
      <vt:lpstr>Plot of Assumptions Being Met</vt:lpstr>
      <vt:lpstr>MPG Data: A Necessary But Not Sufficient Check</vt:lpstr>
      <vt:lpstr>MPG Data: A Necessary But Not Sufficient Check</vt:lpstr>
      <vt:lpstr>MPG Data: A Necessary But Not Sufficient Check</vt:lpstr>
      <vt:lpstr>George Box</vt:lpstr>
      <vt:lpstr>PowerPoint Presentation</vt:lpstr>
      <vt:lpstr>Cross Validation </vt:lpstr>
      <vt:lpstr>Evaluating / Validating Models</vt:lpstr>
      <vt:lpstr>Cross Validation </vt:lpstr>
      <vt:lpstr>How to Choose the Train and Test Sets?</vt:lpstr>
      <vt:lpstr>Putting it All Together:  Steps in Cross Validation</vt:lpstr>
      <vt:lpstr>Putting it All Together!</vt:lpstr>
      <vt:lpstr>Putting it All Together!</vt:lpstr>
      <vt:lpstr>Putting it All Together</vt:lpstr>
      <vt:lpstr>Putting it All Together</vt:lpstr>
      <vt:lpstr>Putting it All Together</vt:lpstr>
      <vt:lpstr>Putting it All Together</vt:lpstr>
      <vt:lpstr>A More Stable MSPE</vt:lpstr>
      <vt:lpstr>PowerPoint Presentation</vt:lpstr>
      <vt:lpstr>For Live Session</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Southern Methodist University</dc:title>
  <dc:subject/>
  <dc:creator>Administrator</dc:creator>
  <cp:keywords/>
  <dc:description/>
  <cp:lastModifiedBy>Microsoft Office User</cp:lastModifiedBy>
  <cp:revision>624</cp:revision>
  <dcterms:created xsi:type="dcterms:W3CDTF">2016-03-21T14:12:59Z</dcterms:created>
  <dcterms:modified xsi:type="dcterms:W3CDTF">2019-06-25T14:50:13Z</dcterms:modified>
  <cp:category/>
</cp:coreProperties>
</file>